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78" r:id="rId4"/>
    <p:sldId id="276" r:id="rId5"/>
    <p:sldId id="422" r:id="rId6"/>
    <p:sldId id="270" r:id="rId7"/>
    <p:sldId id="277" r:id="rId8"/>
    <p:sldId id="280" r:id="rId9"/>
    <p:sldId id="282" r:id="rId10"/>
    <p:sldId id="281" r:id="rId11"/>
    <p:sldId id="268" r:id="rId12"/>
    <p:sldId id="25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емидова Екатерина Владиславовна" initials="ДЕВ" lastIdx="10" clrIdx="0">
    <p:extLst>
      <p:ext uri="{19B8F6BF-5375-455C-9EA6-DF929625EA0E}">
        <p15:presenceInfo xmlns:p15="http://schemas.microsoft.com/office/powerpoint/2012/main" userId="Демидова Екатерина Владислав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464"/>
    <a:srgbClr val="155E77"/>
    <a:srgbClr val="DED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64789-2FEF-4BE3-A347-2BDA8F3EB191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CB360-D8CF-4116-8655-EC453AD63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2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CB360-D8CF-4116-8655-EC453AD630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2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CB360-D8CF-4116-8655-EC453AD630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4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7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7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1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6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6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502C-371A-4528-9670-E0E0F08867B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CCF0A-60A5-4B66-A214-CE708FE9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898ABB-03B5-492C-849B-C61D826AE5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44"/>
            <a:ext cx="9144000" cy="684885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A8CB81-1385-4A44-B463-78D0202E7545}"/>
              </a:ext>
            </a:extLst>
          </p:cNvPr>
          <p:cNvSpPr txBox="1"/>
          <p:nvPr/>
        </p:nvSpPr>
        <p:spPr>
          <a:xfrm>
            <a:off x="364273" y="3388996"/>
            <a:ext cx="59834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2800" b="1" dirty="0">
                <a:solidFill>
                  <a:prstClr val="black"/>
                </a:solidFill>
              </a:rPr>
              <a:t>Modern isomerization and </a:t>
            </a:r>
            <a:endParaRPr lang="ru-RU" sz="2800" b="1" dirty="0">
              <a:solidFill>
                <a:prstClr val="black"/>
              </a:solidFill>
            </a:endParaRPr>
          </a:p>
          <a:p>
            <a:pPr defTabSz="342900"/>
            <a:r>
              <a:rPr lang="en-US" sz="2800" b="1" dirty="0">
                <a:solidFill>
                  <a:prstClr val="black"/>
                </a:solidFill>
              </a:rPr>
              <a:t>reforming technologies </a:t>
            </a:r>
            <a:endParaRPr lang="ru-RU" sz="2800" b="1" dirty="0">
              <a:solidFill>
                <a:prstClr val="black"/>
              </a:solidFill>
            </a:endParaRPr>
          </a:p>
          <a:p>
            <a:pPr defTabSz="342900"/>
            <a:r>
              <a:rPr lang="en-US" sz="2800" b="1" dirty="0">
                <a:solidFill>
                  <a:prstClr val="black"/>
                </a:solidFill>
              </a:rPr>
              <a:t>for enhancement of quality and yield of Euro-5 compliant motor gasoline </a:t>
            </a:r>
          </a:p>
          <a:p>
            <a:pPr algn="ctr" defTabSz="3429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7A1177-0B2B-456F-BC70-E6D3F8C254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31" y="343411"/>
            <a:ext cx="8325738" cy="27621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A73180-4F4A-4690-965C-46743ED08C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02" y="5514831"/>
            <a:ext cx="8488675" cy="121145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D98EEB-FF24-4D6B-932C-B92931FC49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661" y="3696485"/>
            <a:ext cx="813661" cy="42862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6742D15-2B51-45B2-8890-4D964BCE9E35}"/>
              </a:ext>
            </a:extLst>
          </p:cNvPr>
          <p:cNvSpPr/>
          <p:nvPr/>
        </p:nvSpPr>
        <p:spPr>
          <a:xfrm>
            <a:off x="6174853" y="4198403"/>
            <a:ext cx="2497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sz="1600" dirty="0">
                <a:solidFill>
                  <a:prstClr val="black"/>
                </a:solidFill>
              </a:rPr>
              <a:t>Timofey Karpenko </a:t>
            </a:r>
          </a:p>
          <a:p>
            <a:pPr algn="ctr" defTabSz="342900"/>
            <a:r>
              <a:rPr lang="en-US" sz="1600" dirty="0">
                <a:solidFill>
                  <a:prstClr val="black"/>
                </a:solidFill>
              </a:rPr>
              <a:t>Chief Technology Officer 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</a:p>
          <a:p>
            <a:pPr algn="ctr" defTabSz="342900"/>
            <a:r>
              <a:rPr lang="en-US" sz="1600" dirty="0">
                <a:solidFill>
                  <a:prstClr val="black"/>
                </a:solidFill>
              </a:rPr>
              <a:t>SIE </a:t>
            </a:r>
            <a:r>
              <a:rPr lang="en-US" sz="1600" dirty="0" err="1">
                <a:solidFill>
                  <a:prstClr val="black"/>
                </a:solidFill>
              </a:rPr>
              <a:t>Neftehim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69F92D2-88A7-4D64-9522-F1D09E451BA6}"/>
              </a:ext>
            </a:extLst>
          </p:cNvPr>
          <p:cNvCxnSpPr/>
          <p:nvPr/>
        </p:nvCxnSpPr>
        <p:spPr>
          <a:xfrm>
            <a:off x="6285217" y="3566041"/>
            <a:ext cx="0" cy="1548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09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FCEA60FF-0506-454A-BB57-836E22704EE1}"/>
              </a:ext>
            </a:extLst>
          </p:cNvPr>
          <p:cNvGrpSpPr/>
          <p:nvPr/>
        </p:nvGrpSpPr>
        <p:grpSpPr>
          <a:xfrm>
            <a:off x="394799" y="5478074"/>
            <a:ext cx="8666001" cy="1216089"/>
            <a:chOff x="1384619" y="3201053"/>
            <a:chExt cx="6469557" cy="1481426"/>
          </a:xfrm>
        </p:grpSpPr>
        <p:sp>
          <p:nvSpPr>
            <p:cNvPr id="5" name="Rectangle 31">
              <a:extLst>
                <a:ext uri="{FF2B5EF4-FFF2-40B4-BE49-F238E27FC236}">
                  <a16:creationId xmlns:a16="http://schemas.microsoft.com/office/drawing/2014/main" id="{55138BA7-017F-4444-B8C5-C6950994FCCD}"/>
                </a:ext>
              </a:extLst>
            </p:cNvPr>
            <p:cNvSpPr/>
            <p:nvPr/>
          </p:nvSpPr>
          <p:spPr>
            <a:xfrm>
              <a:off x="1620446" y="3201053"/>
              <a:ext cx="6233730" cy="1025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- 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Production of additional amount of non-aromatic fuel component</a:t>
              </a:r>
              <a:endParaRPr lang="ru-RU" sz="1600" b="1" dirty="0">
                <a:solidFill>
                  <a:srgbClr val="155E77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- 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Enhanced reformate yield in reforming unit </a:t>
              </a:r>
              <a:endParaRPr lang="ru-RU" sz="1600" b="1" dirty="0">
                <a:solidFill>
                  <a:srgbClr val="155E77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- 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Reduced benzene content in reformate until </a:t>
              </a: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0-1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5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 wt. </a:t>
              </a:r>
              <a:r>
                <a:rPr lang="ru-RU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% </a:t>
              </a:r>
              <a:r>
                <a:rPr lang="en-US" sz="1600" b="1" dirty="0">
                  <a:solidFill>
                    <a:srgbClr val="155E77"/>
                  </a:solidFill>
                  <a:cs typeface="Times New Roman" panose="02020603050405020304" pitchFamily="18" charset="0"/>
                </a:rPr>
                <a:t>due to reforming feed upgrade  </a:t>
              </a:r>
              <a:endParaRPr lang="ru-RU" sz="1600" b="1" dirty="0">
                <a:solidFill>
                  <a:srgbClr val="155E77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7A62BBE5-6759-4160-96C1-C3D540D06DB9}"/>
                </a:ext>
              </a:extLst>
            </p:cNvPr>
            <p:cNvSpPr/>
            <p:nvPr/>
          </p:nvSpPr>
          <p:spPr>
            <a:xfrm>
              <a:off x="1658146" y="4293333"/>
              <a:ext cx="5984435" cy="3891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</a:pPr>
              <a:endParaRPr lang="ru-RU" b="1" dirty="0">
                <a:solidFill>
                  <a:srgbClr val="155E77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: шеврон 29">
              <a:extLst>
                <a:ext uri="{FF2B5EF4-FFF2-40B4-BE49-F238E27FC236}">
                  <a16:creationId xmlns:a16="http://schemas.microsoft.com/office/drawing/2014/main" id="{C25C4B7E-D222-47AC-9EE1-7F39E337C764}"/>
                </a:ext>
              </a:extLst>
            </p:cNvPr>
            <p:cNvSpPr/>
            <p:nvPr/>
          </p:nvSpPr>
          <p:spPr>
            <a:xfrm>
              <a:off x="1384619" y="4338059"/>
              <a:ext cx="189415" cy="19526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AF864F"/>
                </a:solidFill>
              </a:endParaRPr>
            </a:p>
          </p:txBody>
        </p:sp>
        <p:sp>
          <p:nvSpPr>
            <p:cNvPr id="33" name="Стрелка: шеврон 32">
              <a:extLst>
                <a:ext uri="{FF2B5EF4-FFF2-40B4-BE49-F238E27FC236}">
                  <a16:creationId xmlns:a16="http://schemas.microsoft.com/office/drawing/2014/main" id="{C9268F0A-CA14-46B1-A683-59860F33B88E}"/>
                </a:ext>
              </a:extLst>
            </p:cNvPr>
            <p:cNvSpPr/>
            <p:nvPr/>
          </p:nvSpPr>
          <p:spPr>
            <a:xfrm>
              <a:off x="1384619" y="3594813"/>
              <a:ext cx="129435" cy="19526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AF864F"/>
                </a:solidFill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7627838-CE71-4160-B4D1-C762ADBFA149}"/>
              </a:ext>
            </a:extLst>
          </p:cNvPr>
          <p:cNvSpPr/>
          <p:nvPr/>
        </p:nvSpPr>
        <p:spPr>
          <a:xfrm>
            <a:off x="761190" y="346338"/>
            <a:ext cx="7986542" cy="91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Prospective configuration of Euro-5 </a:t>
            </a:r>
          </a:p>
          <a:p>
            <a:pPr>
              <a:lnSpc>
                <a:spcPct val="80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motor gasoline production </a:t>
            </a:r>
            <a:r>
              <a:rPr lang="de-DE" altLang="en-US" sz="3300" b="1" dirty="0">
                <a:solidFill>
                  <a:srgbClr val="155E77"/>
                </a:solidFill>
              </a:rPr>
              <a:t> </a:t>
            </a:r>
            <a:endParaRPr lang="de-DE" altLang="en-US" sz="3300" b="1" dirty="0">
              <a:solidFill>
                <a:srgbClr val="AF864F"/>
              </a:solidFill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BB3B5783-87D5-4CA5-ACFB-7626D4C329A5}"/>
              </a:ext>
            </a:extLst>
          </p:cNvPr>
          <p:cNvGrpSpPr/>
          <p:nvPr/>
        </p:nvGrpSpPr>
        <p:grpSpPr>
          <a:xfrm>
            <a:off x="303092" y="1307669"/>
            <a:ext cx="8654197" cy="3829768"/>
            <a:chOff x="390273" y="2126926"/>
            <a:chExt cx="8654197" cy="3829768"/>
          </a:xfrm>
        </p:grpSpPr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93C70A31-F937-43AE-A497-89A332B78039}"/>
                </a:ext>
              </a:extLst>
            </p:cNvPr>
            <p:cNvSpPr/>
            <p:nvPr/>
          </p:nvSpPr>
          <p:spPr>
            <a:xfrm>
              <a:off x="1695471" y="2891171"/>
              <a:ext cx="629041" cy="2326781"/>
            </a:xfrm>
            <a:custGeom>
              <a:avLst/>
              <a:gdLst>
                <a:gd name="connsiteX0" fmla="*/ 301924 w 603849"/>
                <a:gd name="connsiteY0" fmla="*/ 0 h 2396210"/>
                <a:gd name="connsiteX1" fmla="*/ 603848 w 603849"/>
                <a:gd name="connsiteY1" fmla="*/ 154781 h 2396210"/>
                <a:gd name="connsiteX2" fmla="*/ 603186 w 603849"/>
                <a:gd name="connsiteY2" fmla="*/ 158150 h 2396210"/>
                <a:gd name="connsiteX3" fmla="*/ 603849 w 603849"/>
                <a:gd name="connsiteY3" fmla="*/ 158150 h 2396210"/>
                <a:gd name="connsiteX4" fmla="*/ 603849 w 603849"/>
                <a:gd name="connsiteY4" fmla="*/ 2241429 h 2396210"/>
                <a:gd name="connsiteX5" fmla="*/ 603848 w 603849"/>
                <a:gd name="connsiteY5" fmla="*/ 2241429 h 2396210"/>
                <a:gd name="connsiteX6" fmla="*/ 301924 w 603849"/>
                <a:gd name="connsiteY6" fmla="*/ 2396210 h 2396210"/>
                <a:gd name="connsiteX7" fmla="*/ 0 w 603849"/>
                <a:gd name="connsiteY7" fmla="*/ 2241429 h 2396210"/>
                <a:gd name="connsiteX8" fmla="*/ 0 w 603849"/>
                <a:gd name="connsiteY8" fmla="*/ 158150 h 2396210"/>
                <a:gd name="connsiteX9" fmla="*/ 663 w 603849"/>
                <a:gd name="connsiteY9" fmla="*/ 158150 h 2396210"/>
                <a:gd name="connsiteX10" fmla="*/ 0 w 603849"/>
                <a:gd name="connsiteY10" fmla="*/ 154781 h 2396210"/>
                <a:gd name="connsiteX11" fmla="*/ 301924 w 603849"/>
                <a:gd name="connsiteY11" fmla="*/ 0 h 239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3849" h="2396210">
                  <a:moveTo>
                    <a:pt x="301924" y="0"/>
                  </a:moveTo>
                  <a:cubicBezTo>
                    <a:pt x="468672" y="0"/>
                    <a:pt x="603848" y="69298"/>
                    <a:pt x="603848" y="154781"/>
                  </a:cubicBezTo>
                  <a:lnTo>
                    <a:pt x="603186" y="158150"/>
                  </a:lnTo>
                  <a:lnTo>
                    <a:pt x="603849" y="158150"/>
                  </a:lnTo>
                  <a:lnTo>
                    <a:pt x="603849" y="2241429"/>
                  </a:lnTo>
                  <a:lnTo>
                    <a:pt x="603848" y="2241429"/>
                  </a:lnTo>
                  <a:cubicBezTo>
                    <a:pt x="603848" y="2326912"/>
                    <a:pt x="468672" y="2396210"/>
                    <a:pt x="301924" y="2396210"/>
                  </a:cubicBezTo>
                  <a:cubicBezTo>
                    <a:pt x="135176" y="2396210"/>
                    <a:pt x="0" y="2326912"/>
                    <a:pt x="0" y="2241429"/>
                  </a:cubicBezTo>
                  <a:lnTo>
                    <a:pt x="0" y="158150"/>
                  </a:lnTo>
                  <a:lnTo>
                    <a:pt x="663" y="158150"/>
                  </a:lnTo>
                  <a:lnTo>
                    <a:pt x="0" y="154781"/>
                  </a:lnTo>
                  <a:cubicBezTo>
                    <a:pt x="0" y="69298"/>
                    <a:pt x="135176" y="0"/>
                    <a:pt x="301924" y="0"/>
                  </a:cubicBezTo>
                  <a:close/>
                </a:path>
              </a:pathLst>
            </a:custGeom>
            <a:solidFill>
              <a:srgbClr val="F4DE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: изогнутая 19">
              <a:extLst>
                <a:ext uri="{FF2B5EF4-FFF2-40B4-BE49-F238E27FC236}">
                  <a16:creationId xmlns:a16="http://schemas.microsoft.com/office/drawing/2014/main" id="{56B76754-3E26-4A67-889F-5EDEBCEE3EE5}"/>
                </a:ext>
              </a:extLst>
            </p:cNvPr>
            <p:cNvSpPr/>
            <p:nvPr/>
          </p:nvSpPr>
          <p:spPr>
            <a:xfrm>
              <a:off x="1981735" y="2568201"/>
              <a:ext cx="1336071" cy="341045"/>
            </a:xfrm>
            <a:prstGeom prst="bentArrow">
              <a:avLst>
                <a:gd name="adj1" fmla="val 25000"/>
                <a:gd name="adj2" fmla="val 21906"/>
                <a:gd name="adj3" fmla="val 25000"/>
                <a:gd name="adj4" fmla="val 32273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Стрелка: изогнутая 20">
              <a:extLst>
                <a:ext uri="{FF2B5EF4-FFF2-40B4-BE49-F238E27FC236}">
                  <a16:creationId xmlns:a16="http://schemas.microsoft.com/office/drawing/2014/main" id="{D87A066C-DB42-465F-A677-D299D77658BF}"/>
                </a:ext>
              </a:extLst>
            </p:cNvPr>
            <p:cNvSpPr/>
            <p:nvPr/>
          </p:nvSpPr>
          <p:spPr>
            <a:xfrm flipV="1">
              <a:off x="1972209" y="5210201"/>
              <a:ext cx="1336071" cy="341045"/>
            </a:xfrm>
            <a:prstGeom prst="bentArrow">
              <a:avLst>
                <a:gd name="adj1" fmla="val 25000"/>
                <a:gd name="adj2" fmla="val 21906"/>
                <a:gd name="adj3" fmla="val 25000"/>
                <a:gd name="adj4" fmla="val 32273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Стрелка: вправо 21">
              <a:extLst>
                <a:ext uri="{FF2B5EF4-FFF2-40B4-BE49-F238E27FC236}">
                  <a16:creationId xmlns:a16="http://schemas.microsoft.com/office/drawing/2014/main" id="{2232B37B-27C2-4321-A66A-3AA8EE605EB3}"/>
                </a:ext>
              </a:extLst>
            </p:cNvPr>
            <p:cNvSpPr/>
            <p:nvPr/>
          </p:nvSpPr>
          <p:spPr>
            <a:xfrm>
              <a:off x="2375566" y="3959555"/>
              <a:ext cx="942240" cy="171267"/>
            </a:xfrm>
            <a:prstGeom prst="rightArrow">
              <a:avLst/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4CD81C9E-AD4C-4B03-9D90-5FE8CA50EA12}"/>
                </a:ext>
              </a:extLst>
            </p:cNvPr>
            <p:cNvSpPr/>
            <p:nvPr/>
          </p:nvSpPr>
          <p:spPr>
            <a:xfrm>
              <a:off x="3330481" y="2279911"/>
              <a:ext cx="1753335" cy="762608"/>
            </a:xfrm>
            <a:prstGeom prst="roundRect">
              <a:avLst/>
            </a:prstGeom>
            <a:solidFill>
              <a:srgbClr val="F4DE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b="1" dirty="0">
                  <a:solidFill>
                    <a:srgbClr val="155E77"/>
                  </a:solidFill>
                </a:rPr>
                <a:t>С</a:t>
              </a:r>
              <a:r>
                <a:rPr lang="ru-RU" b="1" baseline="-25000" dirty="0">
                  <a:solidFill>
                    <a:srgbClr val="155E77"/>
                  </a:solidFill>
                </a:rPr>
                <a:t>5</a:t>
              </a:r>
              <a:r>
                <a:rPr lang="ru-RU" b="1" dirty="0">
                  <a:solidFill>
                    <a:srgbClr val="155E77"/>
                  </a:solidFill>
                </a:rPr>
                <a:t>-С</a:t>
              </a:r>
              <a:r>
                <a:rPr lang="ru-RU" b="1" baseline="-25000" dirty="0">
                  <a:solidFill>
                    <a:srgbClr val="155E77"/>
                  </a:solidFill>
                </a:rPr>
                <a:t>6 </a:t>
              </a:r>
              <a:r>
                <a:rPr lang="en-US" b="1" dirty="0">
                  <a:solidFill>
                    <a:srgbClr val="155E77"/>
                  </a:solidFill>
                </a:rPr>
                <a:t>cut isomerization</a:t>
              </a:r>
              <a:endParaRPr lang="ru-RU" b="1" baseline="-25000" dirty="0">
                <a:solidFill>
                  <a:srgbClr val="155E77"/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en-US" b="1" baseline="-25000" dirty="0">
                  <a:solidFill>
                    <a:srgbClr val="155E77"/>
                  </a:solidFill>
                </a:rPr>
                <a:t>Yield</a:t>
              </a:r>
              <a:r>
                <a:rPr lang="ru-RU" b="1" baseline="-25000" dirty="0">
                  <a:solidFill>
                    <a:srgbClr val="155E77"/>
                  </a:solidFill>
                </a:rPr>
                <a:t> 98%</a:t>
              </a:r>
            </a:p>
          </p:txBody>
        </p:sp>
        <p:sp>
          <p:nvSpPr>
            <p:cNvPr id="24" name="Стрелка: вправо 23">
              <a:extLst>
                <a:ext uri="{FF2B5EF4-FFF2-40B4-BE49-F238E27FC236}">
                  <a16:creationId xmlns:a16="http://schemas.microsoft.com/office/drawing/2014/main" id="{A5AE2DE3-795B-44EE-9C61-8DE008D1AE14}"/>
                </a:ext>
              </a:extLst>
            </p:cNvPr>
            <p:cNvSpPr/>
            <p:nvPr/>
          </p:nvSpPr>
          <p:spPr>
            <a:xfrm>
              <a:off x="5071144" y="3748975"/>
              <a:ext cx="1699799" cy="577083"/>
            </a:xfrm>
            <a:prstGeom prst="rightArrow">
              <a:avLst>
                <a:gd name="adj1" fmla="val 50000"/>
                <a:gd name="adj2" fmla="val 63957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трелка: вправо 24">
              <a:extLst>
                <a:ext uri="{FF2B5EF4-FFF2-40B4-BE49-F238E27FC236}">
                  <a16:creationId xmlns:a16="http://schemas.microsoft.com/office/drawing/2014/main" id="{3BCCE645-631A-4394-8A40-5CEAB17F197D}"/>
                </a:ext>
              </a:extLst>
            </p:cNvPr>
            <p:cNvSpPr/>
            <p:nvPr/>
          </p:nvSpPr>
          <p:spPr>
            <a:xfrm>
              <a:off x="5080666" y="2344793"/>
              <a:ext cx="1699799" cy="577083"/>
            </a:xfrm>
            <a:prstGeom prst="rightArrow">
              <a:avLst>
                <a:gd name="adj1" fmla="val 50000"/>
                <a:gd name="adj2" fmla="val 63957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Стрелка: вправо 26">
              <a:extLst>
                <a:ext uri="{FF2B5EF4-FFF2-40B4-BE49-F238E27FC236}">
                  <a16:creationId xmlns:a16="http://schemas.microsoft.com/office/drawing/2014/main" id="{042050A0-27BE-48FB-9026-6E86164C0B2D}"/>
                </a:ext>
              </a:extLst>
            </p:cNvPr>
            <p:cNvSpPr/>
            <p:nvPr/>
          </p:nvSpPr>
          <p:spPr>
            <a:xfrm>
              <a:off x="5071142" y="5181131"/>
              <a:ext cx="1699799" cy="577083"/>
            </a:xfrm>
            <a:prstGeom prst="rightArrow">
              <a:avLst>
                <a:gd name="adj1" fmla="val 50000"/>
                <a:gd name="adj2" fmla="val 63957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8527F8D4-B386-4D1E-B6DF-A26D69BB12AE}"/>
                </a:ext>
              </a:extLst>
            </p:cNvPr>
            <p:cNvSpPr/>
            <p:nvPr/>
          </p:nvSpPr>
          <p:spPr>
            <a:xfrm>
              <a:off x="6770941" y="2126926"/>
              <a:ext cx="635120" cy="3821178"/>
            </a:xfrm>
            <a:prstGeom prst="roundRect">
              <a:avLst/>
            </a:prstGeom>
            <a:solidFill>
              <a:srgbClr val="F4DE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4424010A-135E-4F97-B492-05E83A228B6B}"/>
                </a:ext>
              </a:extLst>
            </p:cNvPr>
            <p:cNvSpPr/>
            <p:nvPr/>
          </p:nvSpPr>
          <p:spPr>
            <a:xfrm>
              <a:off x="5263282" y="2434782"/>
              <a:ext cx="11274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Isomerate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45237EBF-D71B-45BA-977F-A7799A37ED0E}"/>
                </a:ext>
              </a:extLst>
            </p:cNvPr>
            <p:cNvSpPr/>
            <p:nvPr/>
          </p:nvSpPr>
          <p:spPr>
            <a:xfrm>
              <a:off x="5263282" y="3843369"/>
              <a:ext cx="11274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Isomerate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81914F49-9A68-4735-8F36-BE88675343E0}"/>
                </a:ext>
              </a:extLst>
            </p:cNvPr>
            <p:cNvSpPr/>
            <p:nvPr/>
          </p:nvSpPr>
          <p:spPr>
            <a:xfrm>
              <a:off x="5154881" y="5275525"/>
              <a:ext cx="11693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Reformate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: скругленные углы 38">
              <a:extLst>
                <a:ext uri="{FF2B5EF4-FFF2-40B4-BE49-F238E27FC236}">
                  <a16:creationId xmlns:a16="http://schemas.microsoft.com/office/drawing/2014/main" id="{CBEC5E0C-B0BD-43CE-9B1C-9F418FB06D46}"/>
                </a:ext>
              </a:extLst>
            </p:cNvPr>
            <p:cNvSpPr/>
            <p:nvPr/>
          </p:nvSpPr>
          <p:spPr>
            <a:xfrm>
              <a:off x="3317807" y="3641190"/>
              <a:ext cx="1753335" cy="822559"/>
            </a:xfrm>
            <a:prstGeom prst="roundRect">
              <a:avLst/>
            </a:prstGeom>
            <a:solidFill>
              <a:srgbClr val="F4DE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b="1" dirty="0">
                  <a:solidFill>
                    <a:srgbClr val="155E77"/>
                  </a:solidFill>
                </a:rPr>
                <a:t>С</a:t>
              </a:r>
              <a:r>
                <a:rPr lang="ru-RU" b="1" baseline="-25000" dirty="0">
                  <a:solidFill>
                    <a:srgbClr val="155E77"/>
                  </a:solidFill>
                </a:rPr>
                <a:t>7 </a:t>
              </a:r>
              <a:r>
                <a:rPr lang="en-US" b="1" dirty="0">
                  <a:solidFill>
                    <a:srgbClr val="155E77"/>
                  </a:solidFill>
                </a:rPr>
                <a:t>cut isomerization</a:t>
              </a:r>
              <a:endParaRPr lang="ru-RU" b="1" baseline="-25000" dirty="0">
                <a:solidFill>
                  <a:srgbClr val="155E77"/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en-US" b="1" baseline="-25000" dirty="0">
                  <a:solidFill>
                    <a:srgbClr val="155E77"/>
                  </a:solidFill>
                </a:rPr>
                <a:t>Yield</a:t>
              </a:r>
              <a:r>
                <a:rPr lang="ru-RU" b="1" baseline="-25000" dirty="0">
                  <a:solidFill>
                    <a:srgbClr val="155E77"/>
                  </a:solidFill>
                </a:rPr>
                <a:t> 93%</a:t>
              </a:r>
            </a:p>
          </p:txBody>
        </p:sp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92EBE84A-C3F7-4369-972E-ABF889547731}"/>
                </a:ext>
              </a:extLst>
            </p:cNvPr>
            <p:cNvSpPr/>
            <p:nvPr/>
          </p:nvSpPr>
          <p:spPr>
            <a:xfrm>
              <a:off x="3317805" y="5036521"/>
              <a:ext cx="1753335" cy="844344"/>
            </a:xfrm>
            <a:prstGeom prst="roundRect">
              <a:avLst/>
            </a:prstGeom>
            <a:solidFill>
              <a:srgbClr val="F4DE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srgbClr val="155E77"/>
                  </a:solidFill>
                </a:rPr>
                <a:t>Reforming </a:t>
              </a:r>
              <a:endParaRPr lang="ru-RU" b="1" baseline="-25000" dirty="0">
                <a:solidFill>
                  <a:srgbClr val="155E77"/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en-US" b="1" baseline="-25000" dirty="0">
                  <a:solidFill>
                    <a:srgbClr val="155E77"/>
                  </a:solidFill>
                </a:rPr>
                <a:t>Yield</a:t>
              </a:r>
              <a:r>
                <a:rPr lang="ru-RU" b="1" baseline="-25000" dirty="0">
                  <a:solidFill>
                    <a:srgbClr val="155E77"/>
                  </a:solidFill>
                </a:rPr>
                <a:t> 84%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223021B3-CA86-4B49-97BE-EA2F6B556AB6}"/>
                </a:ext>
              </a:extLst>
            </p:cNvPr>
            <p:cNvSpPr/>
            <p:nvPr/>
          </p:nvSpPr>
          <p:spPr>
            <a:xfrm rot="16200000">
              <a:off x="6225397" y="3859770"/>
              <a:ext cx="1760418" cy="3194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srgbClr val="155E77"/>
                  </a:solidFill>
                </a:rPr>
                <a:t>Blending section</a:t>
              </a:r>
              <a:endParaRPr lang="ru-RU" b="1" dirty="0">
                <a:solidFill>
                  <a:srgbClr val="155E77"/>
                </a:solidFill>
              </a:endParaRPr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D7195A05-65DC-430D-874E-FD3D19B9FD0E}"/>
                </a:ext>
              </a:extLst>
            </p:cNvPr>
            <p:cNvSpPr/>
            <p:nvPr/>
          </p:nvSpPr>
          <p:spPr>
            <a:xfrm rot="16200000">
              <a:off x="1299000" y="3859771"/>
              <a:ext cx="1455078" cy="3194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srgbClr val="155E77"/>
                  </a:solidFill>
                </a:rPr>
                <a:t>Fractionation</a:t>
              </a:r>
              <a:endParaRPr lang="ru-RU" b="1" dirty="0">
                <a:solidFill>
                  <a:srgbClr val="155E77"/>
                </a:solidFill>
              </a:endParaRPr>
            </a:p>
          </p:txBody>
        </p:sp>
        <p:sp>
          <p:nvSpPr>
            <p:cNvPr id="43" name="Стрелка: вправо 42">
              <a:extLst>
                <a:ext uri="{FF2B5EF4-FFF2-40B4-BE49-F238E27FC236}">
                  <a16:creationId xmlns:a16="http://schemas.microsoft.com/office/drawing/2014/main" id="{98348AFB-B6FF-424B-870A-A394274C68BA}"/>
                </a:ext>
              </a:extLst>
            </p:cNvPr>
            <p:cNvSpPr/>
            <p:nvPr/>
          </p:nvSpPr>
          <p:spPr>
            <a:xfrm>
              <a:off x="467415" y="3746430"/>
              <a:ext cx="1209723" cy="577083"/>
            </a:xfrm>
            <a:prstGeom prst="rightArrow">
              <a:avLst>
                <a:gd name="adj1" fmla="val 50000"/>
                <a:gd name="adj2" fmla="val 63957"/>
              </a:avLst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90E22C6C-EEF2-4561-9144-2F87EC851109}"/>
                </a:ext>
              </a:extLst>
            </p:cNvPr>
            <p:cNvSpPr/>
            <p:nvPr/>
          </p:nvSpPr>
          <p:spPr>
            <a:xfrm>
              <a:off x="562956" y="3836325"/>
              <a:ext cx="6397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Feed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595D2615-7B9D-4FBD-BF7B-65979EB0806D}"/>
                </a:ext>
              </a:extLst>
            </p:cNvPr>
            <p:cNvSpPr/>
            <p:nvPr/>
          </p:nvSpPr>
          <p:spPr>
            <a:xfrm>
              <a:off x="390273" y="3499033"/>
              <a:ext cx="100380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rgbClr val="AF864F"/>
                  </a:solidFill>
                </a:rPr>
                <a:t>IBP</a:t>
              </a:r>
              <a:r>
                <a:rPr lang="ru-RU" altLang="en-US" sz="1600" dirty="0">
                  <a:solidFill>
                    <a:srgbClr val="AF864F"/>
                  </a:solidFill>
                </a:rPr>
                <a:t>-180˚</a:t>
              </a:r>
              <a:r>
                <a:rPr lang="tr-TR" altLang="en-US" sz="1600" dirty="0">
                  <a:solidFill>
                    <a:srgbClr val="AF864F"/>
                  </a:solidFill>
                </a:rPr>
                <a:t>C</a:t>
              </a:r>
              <a:endParaRPr lang="ru-RU" sz="1600" dirty="0"/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6166C873-6F65-4D91-A52D-C50257BB0642}"/>
                </a:ext>
              </a:extLst>
            </p:cNvPr>
            <p:cNvSpPr/>
            <p:nvPr/>
          </p:nvSpPr>
          <p:spPr>
            <a:xfrm>
              <a:off x="2316103" y="2311618"/>
              <a:ext cx="8996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rgbClr val="AF864F"/>
                  </a:solidFill>
                </a:rPr>
                <a:t>IBP</a:t>
              </a:r>
              <a:r>
                <a:rPr lang="ru-RU" altLang="en-US" sz="1600" dirty="0">
                  <a:solidFill>
                    <a:srgbClr val="AF864F"/>
                  </a:solidFill>
                </a:rPr>
                <a:t>-70˚</a:t>
              </a:r>
              <a:r>
                <a:rPr lang="tr-TR" altLang="en-US" sz="1600" dirty="0">
                  <a:solidFill>
                    <a:srgbClr val="AF864F"/>
                  </a:solidFill>
                </a:rPr>
                <a:t>C</a:t>
              </a:r>
              <a:endParaRPr lang="ru-RU" sz="1600" dirty="0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C0E4043A-D1C0-43C5-B70E-7494F37825D8}"/>
                </a:ext>
              </a:extLst>
            </p:cNvPr>
            <p:cNvSpPr/>
            <p:nvPr/>
          </p:nvSpPr>
          <p:spPr>
            <a:xfrm>
              <a:off x="2306539" y="3708643"/>
              <a:ext cx="9428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en-US" sz="1600" dirty="0">
                  <a:solidFill>
                    <a:srgbClr val="AF864F"/>
                  </a:solidFill>
                </a:rPr>
                <a:t>70-105˚</a:t>
              </a:r>
              <a:r>
                <a:rPr lang="tr-TR" altLang="en-US" sz="1600" dirty="0">
                  <a:solidFill>
                    <a:srgbClr val="AF864F"/>
                  </a:solidFill>
                </a:rPr>
                <a:t>C</a:t>
              </a:r>
              <a:endParaRPr lang="ru-RU" sz="1600" dirty="0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B8DD497E-F5D9-4DB2-A30C-0404F6712180}"/>
                </a:ext>
              </a:extLst>
            </p:cNvPr>
            <p:cNvSpPr/>
            <p:nvPr/>
          </p:nvSpPr>
          <p:spPr>
            <a:xfrm>
              <a:off x="2173309" y="5134428"/>
              <a:ext cx="1047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altLang="en-US" sz="1600" dirty="0">
                  <a:solidFill>
                    <a:srgbClr val="AF864F"/>
                  </a:solidFill>
                </a:rPr>
                <a:t>105-180˚</a:t>
              </a:r>
              <a:r>
                <a:rPr lang="tr-TR" altLang="en-US" sz="1600" dirty="0">
                  <a:solidFill>
                    <a:srgbClr val="AF864F"/>
                  </a:solidFill>
                </a:rPr>
                <a:t>C</a:t>
              </a:r>
              <a:endParaRPr lang="ru-RU" sz="1600" dirty="0"/>
            </a:p>
          </p:txBody>
        </p:sp>
        <p:grpSp>
          <p:nvGrpSpPr>
            <p:cNvPr id="53" name="Группа 52">
              <a:extLst>
                <a:ext uri="{FF2B5EF4-FFF2-40B4-BE49-F238E27FC236}">
                  <a16:creationId xmlns:a16="http://schemas.microsoft.com/office/drawing/2014/main" id="{D1785388-37C2-4F45-94A3-505CAF170874}"/>
                </a:ext>
              </a:extLst>
            </p:cNvPr>
            <p:cNvGrpSpPr/>
            <p:nvPr/>
          </p:nvGrpSpPr>
          <p:grpSpPr>
            <a:xfrm>
              <a:off x="699709" y="4251726"/>
              <a:ext cx="662914" cy="447579"/>
              <a:chOff x="2905395" y="2522572"/>
              <a:chExt cx="662914" cy="447579"/>
            </a:xfrm>
          </p:grpSpPr>
          <p:sp>
            <p:nvSpPr>
              <p:cNvPr id="64" name="Блок-схема: узел 63">
                <a:extLst>
                  <a:ext uri="{FF2B5EF4-FFF2-40B4-BE49-F238E27FC236}">
                    <a16:creationId xmlns:a16="http://schemas.microsoft.com/office/drawing/2014/main" id="{90CFFA7D-6F7F-45CD-9B4C-79D61BD0839C}"/>
                  </a:ext>
                </a:extLst>
              </p:cNvPr>
              <p:cNvSpPr/>
              <p:nvPr/>
            </p:nvSpPr>
            <p:spPr>
              <a:xfrm>
                <a:off x="2975943" y="2522572"/>
                <a:ext cx="435120" cy="447579"/>
              </a:xfrm>
              <a:prstGeom prst="flowChartConnector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rgbClr val="155E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 dirty="0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A1E56E2E-48BC-4985-9F72-103DA931CE93}"/>
                  </a:ext>
                </a:extLst>
              </p:cNvPr>
              <p:cNvSpPr txBox="1"/>
              <p:nvPr/>
            </p:nvSpPr>
            <p:spPr>
              <a:xfrm>
                <a:off x="2905395" y="2590846"/>
                <a:ext cx="662914" cy="36000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ru-RU" sz="1400" dirty="0">
                    <a:solidFill>
                      <a:srgbClr val="155E77"/>
                    </a:solidFill>
                  </a:rPr>
                  <a:t>100%</a:t>
                </a:r>
              </a:p>
            </p:txBody>
          </p:sp>
        </p:grp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id="{3E7E3238-C52A-4587-94A0-A6A3E10EE272}"/>
                </a:ext>
              </a:extLst>
            </p:cNvPr>
            <p:cNvSpPr/>
            <p:nvPr/>
          </p:nvSpPr>
          <p:spPr>
            <a:xfrm>
              <a:off x="5019489" y="2741657"/>
              <a:ext cx="895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AF864F"/>
                  </a:solidFill>
                </a:rPr>
                <a:t>RON</a:t>
              </a:r>
              <a:r>
                <a:rPr lang="ru-RU" dirty="0">
                  <a:solidFill>
                    <a:srgbClr val="AF864F"/>
                  </a:solidFill>
                </a:rPr>
                <a:t> 92</a:t>
              </a:r>
              <a:endParaRPr lang="ru-RU" dirty="0"/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id="{810A3D1B-FD7B-45E5-8016-CA3A9398083B}"/>
                </a:ext>
              </a:extLst>
            </p:cNvPr>
            <p:cNvSpPr/>
            <p:nvPr/>
          </p:nvSpPr>
          <p:spPr>
            <a:xfrm>
              <a:off x="5019489" y="4187785"/>
              <a:ext cx="895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AF864F"/>
                  </a:solidFill>
                </a:rPr>
                <a:t>RON </a:t>
              </a:r>
              <a:r>
                <a:rPr lang="ru-RU" dirty="0">
                  <a:solidFill>
                    <a:srgbClr val="AF864F"/>
                  </a:solidFill>
                </a:rPr>
                <a:t>85</a:t>
              </a:r>
              <a:endParaRPr lang="ru-RU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8F173CA7-7822-43FB-A2D0-1AB763054B5F}"/>
                </a:ext>
              </a:extLst>
            </p:cNvPr>
            <p:cNvSpPr/>
            <p:nvPr/>
          </p:nvSpPr>
          <p:spPr>
            <a:xfrm>
              <a:off x="5019489" y="5587362"/>
              <a:ext cx="895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AF864F"/>
                  </a:solidFill>
                </a:rPr>
                <a:t>RON </a:t>
              </a:r>
              <a:r>
                <a:rPr lang="ru-RU" dirty="0">
                  <a:solidFill>
                    <a:srgbClr val="AF864F"/>
                  </a:solidFill>
                </a:rPr>
                <a:t>98</a:t>
              </a:r>
              <a:endParaRPr lang="ru-RU" dirty="0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3D3C8661-59C3-46A2-AC16-E4173EC026B1}"/>
                </a:ext>
              </a:extLst>
            </p:cNvPr>
            <p:cNvSpPr/>
            <p:nvPr/>
          </p:nvSpPr>
          <p:spPr>
            <a:xfrm>
              <a:off x="5051137" y="2183221"/>
              <a:ext cx="12012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155E77"/>
                  </a:solidFill>
                </a:rPr>
                <a:t>Aromatics</a:t>
              </a:r>
              <a:r>
                <a:rPr lang="ru-RU" sz="1600" dirty="0">
                  <a:solidFill>
                    <a:srgbClr val="155E77"/>
                  </a:solidFill>
                </a:rPr>
                <a:t> </a:t>
              </a:r>
              <a:r>
                <a:rPr lang="ru-RU" sz="1500" dirty="0">
                  <a:solidFill>
                    <a:srgbClr val="155E77"/>
                  </a:solidFill>
                </a:rPr>
                <a:t>0%</a:t>
              </a: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F81099E0-4B8D-4D42-B8B1-1B00083AB296}"/>
                </a:ext>
              </a:extLst>
            </p:cNvPr>
            <p:cNvSpPr/>
            <p:nvPr/>
          </p:nvSpPr>
          <p:spPr>
            <a:xfrm>
              <a:off x="5055634" y="3572443"/>
              <a:ext cx="12012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155E77"/>
                  </a:solidFill>
                </a:rPr>
                <a:t>Aromatics</a:t>
              </a:r>
              <a:r>
                <a:rPr lang="ru-RU" sz="1600" dirty="0">
                  <a:solidFill>
                    <a:srgbClr val="155E77"/>
                  </a:solidFill>
                </a:rPr>
                <a:t> </a:t>
              </a:r>
              <a:r>
                <a:rPr lang="ru-RU" sz="1500" dirty="0">
                  <a:solidFill>
                    <a:srgbClr val="155E77"/>
                  </a:solidFill>
                </a:rPr>
                <a:t>0%</a:t>
              </a: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776A79D4-4919-4E8D-8BF6-1D43D52AA25C}"/>
                </a:ext>
              </a:extLst>
            </p:cNvPr>
            <p:cNvSpPr/>
            <p:nvPr/>
          </p:nvSpPr>
          <p:spPr>
            <a:xfrm>
              <a:off x="5055632" y="4839123"/>
              <a:ext cx="1325171" cy="4785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 dirty="0">
                  <a:solidFill>
                    <a:srgbClr val="155E77"/>
                  </a:solidFill>
                </a:rPr>
                <a:t>Aromatics</a:t>
              </a:r>
              <a:r>
                <a:rPr lang="ru-RU" sz="1600" dirty="0">
                  <a:solidFill>
                    <a:srgbClr val="155E77"/>
                  </a:solidFill>
                </a:rPr>
                <a:t> </a:t>
              </a:r>
              <a:r>
                <a:rPr lang="ru-RU" sz="1500" dirty="0">
                  <a:solidFill>
                    <a:srgbClr val="155E77"/>
                  </a:solidFill>
                </a:rPr>
                <a:t>60%</a:t>
              </a:r>
            </a:p>
            <a:p>
              <a:pPr>
                <a:lnSpc>
                  <a:spcPct val="80000"/>
                </a:lnSpc>
              </a:pPr>
              <a:r>
                <a:rPr lang="en-US" sz="1400" dirty="0">
                  <a:solidFill>
                    <a:srgbClr val="155E77"/>
                  </a:solidFill>
                </a:rPr>
                <a:t>Benzene </a:t>
              </a:r>
              <a:r>
                <a:rPr lang="en-US" sz="1500" dirty="0">
                  <a:solidFill>
                    <a:srgbClr val="155E77"/>
                  </a:solidFill>
                </a:rPr>
                <a:t>&lt;1.2</a:t>
              </a:r>
              <a:r>
                <a:rPr lang="ru-RU" sz="1500" dirty="0">
                  <a:solidFill>
                    <a:srgbClr val="155E77"/>
                  </a:solidFill>
                </a:rPr>
                <a:t>%</a:t>
              </a:r>
              <a:endParaRPr lang="en-US" sz="1500" dirty="0">
                <a:solidFill>
                  <a:srgbClr val="155E77"/>
                </a:solidFill>
              </a:endParaRPr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A6D7C8AC-A245-443F-B6C9-1DB14C93CC05}"/>
                </a:ext>
              </a:extLst>
            </p:cNvPr>
            <p:cNvSpPr/>
            <p:nvPr/>
          </p:nvSpPr>
          <p:spPr>
            <a:xfrm>
              <a:off x="7477347" y="3275112"/>
              <a:ext cx="895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AF864F"/>
                  </a:solidFill>
                </a:rPr>
                <a:t>RON</a:t>
              </a:r>
              <a:r>
                <a:rPr lang="ru-RU" dirty="0">
                  <a:solidFill>
                    <a:srgbClr val="AF864F"/>
                  </a:solidFill>
                </a:rPr>
                <a:t> 95</a:t>
              </a:r>
              <a:endParaRPr lang="ru-RU" dirty="0"/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43F11439-D00F-418E-B868-0CFDA21B7354}"/>
                </a:ext>
              </a:extLst>
            </p:cNvPr>
            <p:cNvSpPr/>
            <p:nvPr/>
          </p:nvSpPr>
          <p:spPr>
            <a:xfrm>
              <a:off x="7481547" y="3644444"/>
              <a:ext cx="1562923" cy="491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 dirty="0">
                  <a:solidFill>
                    <a:srgbClr val="155E77"/>
                  </a:solidFill>
                </a:rPr>
                <a:t>Aromatics</a:t>
              </a:r>
              <a:r>
                <a:rPr lang="ru-RU" sz="1600" dirty="0">
                  <a:solidFill>
                    <a:srgbClr val="155E77"/>
                  </a:solidFill>
                </a:rPr>
                <a:t> </a:t>
              </a:r>
              <a:r>
                <a:rPr lang="en-US" sz="1600" dirty="0">
                  <a:solidFill>
                    <a:srgbClr val="155E77"/>
                  </a:solidFill>
                </a:rPr>
                <a:t>&lt; </a:t>
              </a:r>
              <a:r>
                <a:rPr lang="ru-RU" sz="1500" dirty="0">
                  <a:solidFill>
                    <a:srgbClr val="155E77"/>
                  </a:solidFill>
                </a:rPr>
                <a:t>3</a:t>
              </a:r>
              <a:r>
                <a:rPr lang="en-US" sz="1500" dirty="0">
                  <a:solidFill>
                    <a:srgbClr val="155E77"/>
                  </a:solidFill>
                </a:rPr>
                <a:t>5</a:t>
              </a:r>
              <a:r>
                <a:rPr lang="ru-RU" sz="1500" dirty="0">
                  <a:solidFill>
                    <a:srgbClr val="155E77"/>
                  </a:solidFill>
                </a:rPr>
                <a:t>%</a:t>
              </a:r>
            </a:p>
            <a:p>
              <a:pPr>
                <a:lnSpc>
                  <a:spcPct val="80000"/>
                </a:lnSpc>
              </a:pPr>
              <a:r>
                <a:rPr lang="en-US" sz="1400" dirty="0">
                  <a:solidFill>
                    <a:srgbClr val="155E77"/>
                  </a:solidFill>
                </a:rPr>
                <a:t>Benzene </a:t>
              </a:r>
              <a:r>
                <a:rPr lang="en-US" sz="1500" dirty="0">
                  <a:solidFill>
                    <a:srgbClr val="155E77"/>
                  </a:solidFill>
                </a:rPr>
                <a:t>&lt; 1</a:t>
              </a:r>
              <a:r>
                <a:rPr lang="ru-RU" sz="1500" dirty="0">
                  <a:solidFill>
                    <a:srgbClr val="155E77"/>
                  </a:solidFill>
                </a:rPr>
                <a:t>%</a:t>
              </a:r>
              <a:endParaRPr lang="en-US" sz="1500" dirty="0">
                <a:solidFill>
                  <a:srgbClr val="155E77"/>
                </a:solidFill>
              </a:endParaRP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44A61730-7679-498F-B390-6FE5E957A94E}"/>
                </a:ext>
              </a:extLst>
            </p:cNvPr>
            <p:cNvSpPr/>
            <p:nvPr/>
          </p:nvSpPr>
          <p:spPr>
            <a:xfrm>
              <a:off x="7556528" y="4117165"/>
              <a:ext cx="916533" cy="2437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1" baseline="-25000" dirty="0">
                  <a:solidFill>
                    <a:srgbClr val="155E77"/>
                  </a:solidFill>
                </a:rPr>
                <a:t>Yield</a:t>
              </a:r>
              <a:r>
                <a:rPr lang="ru-RU" b="1" baseline="-25000" dirty="0">
                  <a:solidFill>
                    <a:srgbClr val="155E77"/>
                  </a:solidFill>
                </a:rPr>
                <a:t> </a:t>
              </a:r>
              <a:r>
                <a:rPr lang="en-US" b="1" baseline="-25000" dirty="0">
                  <a:solidFill>
                    <a:srgbClr val="155E77"/>
                  </a:solidFill>
                </a:rPr>
                <a:t>&gt; </a:t>
              </a:r>
              <a:r>
                <a:rPr lang="ru-RU" b="1" baseline="-25000" dirty="0">
                  <a:solidFill>
                    <a:srgbClr val="155E77"/>
                  </a:solidFill>
                </a:rPr>
                <a:t>88%</a:t>
              </a:r>
            </a:p>
          </p:txBody>
        </p:sp>
      </p:grpSp>
      <p:sp>
        <p:nvSpPr>
          <p:cNvPr id="66" name="Блок-схема: узел 65">
            <a:extLst>
              <a:ext uri="{FF2B5EF4-FFF2-40B4-BE49-F238E27FC236}">
                <a16:creationId xmlns:a16="http://schemas.microsoft.com/office/drawing/2014/main" id="{2459AE36-C288-4551-9891-FE1B479A543C}"/>
              </a:ext>
            </a:extLst>
          </p:cNvPr>
          <p:cNvSpPr/>
          <p:nvPr/>
        </p:nvSpPr>
        <p:spPr>
          <a:xfrm>
            <a:off x="2496590" y="1950455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B9A9474-CBC7-46CC-9C74-4E32FAD9D2D4}"/>
              </a:ext>
            </a:extLst>
          </p:cNvPr>
          <p:cNvSpPr txBox="1"/>
          <p:nvPr/>
        </p:nvSpPr>
        <p:spPr>
          <a:xfrm>
            <a:off x="2441672" y="2034359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>
                <a:solidFill>
                  <a:srgbClr val="155E77"/>
                </a:solidFill>
              </a:rPr>
              <a:t> 23%</a:t>
            </a:r>
          </a:p>
        </p:txBody>
      </p:sp>
      <p:sp>
        <p:nvSpPr>
          <p:cNvPr id="68" name="Блок-схема: узел 67">
            <a:extLst>
              <a:ext uri="{FF2B5EF4-FFF2-40B4-BE49-F238E27FC236}">
                <a16:creationId xmlns:a16="http://schemas.microsoft.com/office/drawing/2014/main" id="{0DB494CD-111F-4758-824F-59C959887AD5}"/>
              </a:ext>
            </a:extLst>
          </p:cNvPr>
          <p:cNvSpPr/>
          <p:nvPr/>
        </p:nvSpPr>
        <p:spPr>
          <a:xfrm>
            <a:off x="2493504" y="3352481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A8A7379-5D1D-4BBA-8398-0820C992C686}"/>
              </a:ext>
            </a:extLst>
          </p:cNvPr>
          <p:cNvSpPr txBox="1"/>
          <p:nvPr/>
        </p:nvSpPr>
        <p:spPr>
          <a:xfrm>
            <a:off x="2430771" y="3420755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>
                <a:solidFill>
                  <a:srgbClr val="155E77"/>
                </a:solidFill>
              </a:rPr>
              <a:t> 10%</a:t>
            </a:r>
          </a:p>
        </p:txBody>
      </p:sp>
      <p:sp>
        <p:nvSpPr>
          <p:cNvPr id="70" name="Блок-схема: узел 69">
            <a:extLst>
              <a:ext uri="{FF2B5EF4-FFF2-40B4-BE49-F238E27FC236}">
                <a16:creationId xmlns:a16="http://schemas.microsoft.com/office/drawing/2014/main" id="{BCD39C4B-10FA-4FA0-88C7-F7E1FA452BE2}"/>
              </a:ext>
            </a:extLst>
          </p:cNvPr>
          <p:cNvSpPr/>
          <p:nvPr/>
        </p:nvSpPr>
        <p:spPr>
          <a:xfrm>
            <a:off x="2473076" y="4771472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8B88C2-D4FD-4051-9F09-5795F060E74D}"/>
              </a:ext>
            </a:extLst>
          </p:cNvPr>
          <p:cNvSpPr txBox="1"/>
          <p:nvPr/>
        </p:nvSpPr>
        <p:spPr>
          <a:xfrm>
            <a:off x="2425973" y="4855376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>
                <a:solidFill>
                  <a:srgbClr val="155E77"/>
                </a:solidFill>
              </a:rPr>
              <a:t> 67%</a:t>
            </a:r>
          </a:p>
        </p:txBody>
      </p:sp>
      <p:sp>
        <p:nvSpPr>
          <p:cNvPr id="72" name="Блок-схема: узел 71">
            <a:extLst>
              <a:ext uri="{FF2B5EF4-FFF2-40B4-BE49-F238E27FC236}">
                <a16:creationId xmlns:a16="http://schemas.microsoft.com/office/drawing/2014/main" id="{07B2F12B-E677-4ECC-9686-1993F7C1AF54}"/>
              </a:ext>
            </a:extLst>
          </p:cNvPr>
          <p:cNvSpPr/>
          <p:nvPr/>
        </p:nvSpPr>
        <p:spPr>
          <a:xfrm>
            <a:off x="5860738" y="2031991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0DBD59-B77A-4DB7-A1EF-2016939D06C2}"/>
              </a:ext>
            </a:extLst>
          </p:cNvPr>
          <p:cNvSpPr txBox="1"/>
          <p:nvPr/>
        </p:nvSpPr>
        <p:spPr>
          <a:xfrm>
            <a:off x="5790190" y="2100265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300" dirty="0">
                <a:solidFill>
                  <a:srgbClr val="155E77"/>
                </a:solidFill>
              </a:rPr>
              <a:t>22</a:t>
            </a:r>
            <a:r>
              <a:rPr lang="en-US" sz="1300" dirty="0">
                <a:solidFill>
                  <a:srgbClr val="155E77"/>
                </a:solidFill>
              </a:rPr>
              <a:t>.</a:t>
            </a:r>
            <a:r>
              <a:rPr lang="ru-RU" sz="1300" dirty="0">
                <a:solidFill>
                  <a:srgbClr val="155E77"/>
                </a:solidFill>
              </a:rPr>
              <a:t>5%</a:t>
            </a:r>
          </a:p>
        </p:txBody>
      </p:sp>
      <p:sp>
        <p:nvSpPr>
          <p:cNvPr id="74" name="Блок-схема: узел 73">
            <a:extLst>
              <a:ext uri="{FF2B5EF4-FFF2-40B4-BE49-F238E27FC236}">
                <a16:creationId xmlns:a16="http://schemas.microsoft.com/office/drawing/2014/main" id="{7B462F04-33C1-49C8-898C-A23817C1CFDB}"/>
              </a:ext>
            </a:extLst>
          </p:cNvPr>
          <p:cNvSpPr/>
          <p:nvPr/>
        </p:nvSpPr>
        <p:spPr>
          <a:xfrm>
            <a:off x="5856870" y="3441339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9A73962-9046-47A9-9BF2-EF506DC1C649}"/>
              </a:ext>
            </a:extLst>
          </p:cNvPr>
          <p:cNvSpPr txBox="1"/>
          <p:nvPr/>
        </p:nvSpPr>
        <p:spPr>
          <a:xfrm>
            <a:off x="5817582" y="3525243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>
                <a:solidFill>
                  <a:srgbClr val="155E77"/>
                </a:solidFill>
              </a:rPr>
              <a:t>9</a:t>
            </a:r>
            <a:r>
              <a:rPr lang="en-US" sz="1400" dirty="0">
                <a:solidFill>
                  <a:srgbClr val="155E77"/>
                </a:solidFill>
              </a:rPr>
              <a:t>.</a:t>
            </a:r>
            <a:r>
              <a:rPr lang="ru-RU" sz="1400" dirty="0">
                <a:solidFill>
                  <a:srgbClr val="155E77"/>
                </a:solidFill>
              </a:rPr>
              <a:t>3%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id="{7688A41F-43A8-46A7-8B34-5AEB44C7D2FF}"/>
              </a:ext>
            </a:extLst>
          </p:cNvPr>
          <p:cNvSpPr/>
          <p:nvPr/>
        </p:nvSpPr>
        <p:spPr>
          <a:xfrm>
            <a:off x="5856870" y="4870683"/>
            <a:ext cx="435120" cy="447579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15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CBBF22F-4F3E-4DAB-AA6E-946AD04DC077}"/>
              </a:ext>
            </a:extLst>
          </p:cNvPr>
          <p:cNvSpPr txBox="1"/>
          <p:nvPr/>
        </p:nvSpPr>
        <p:spPr>
          <a:xfrm>
            <a:off x="5778507" y="4938957"/>
            <a:ext cx="662914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300" dirty="0">
                <a:solidFill>
                  <a:srgbClr val="155E77"/>
                </a:solidFill>
              </a:rPr>
              <a:t>56</a:t>
            </a:r>
            <a:r>
              <a:rPr lang="en-US" sz="1300" dirty="0">
                <a:solidFill>
                  <a:srgbClr val="155E77"/>
                </a:solidFill>
              </a:rPr>
              <a:t>.</a:t>
            </a:r>
            <a:r>
              <a:rPr lang="ru-RU" sz="1300" dirty="0">
                <a:solidFill>
                  <a:srgbClr val="155E77"/>
                </a:solidFill>
              </a:rPr>
              <a:t>3%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BE8EB425-6AD5-49AF-A8FD-1E8B79BE54A1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3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F8EC1CBE-EA8D-480B-8FA5-67BCA7D605E4}"/>
              </a:ext>
            </a:extLst>
          </p:cNvPr>
          <p:cNvGrpSpPr/>
          <p:nvPr/>
        </p:nvGrpSpPr>
        <p:grpSpPr>
          <a:xfrm>
            <a:off x="694388" y="4782500"/>
            <a:ext cx="7698238" cy="1323439"/>
            <a:chOff x="541334" y="5038457"/>
            <a:chExt cx="3848101" cy="1323439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0F9C52D5-EC3D-464F-96A0-4DC4FEBCA3C3}"/>
                </a:ext>
              </a:extLst>
            </p:cNvPr>
            <p:cNvSpPr/>
            <p:nvPr/>
          </p:nvSpPr>
          <p:spPr>
            <a:xfrm>
              <a:off x="541334" y="5038457"/>
              <a:ext cx="384810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B99464"/>
                  </a:solidFill>
                  <a:cs typeface="Arial" panose="020B0604020202020204" pitchFamily="34" charset="0"/>
                </a:rPr>
                <a:t>Our contacts</a:t>
              </a:r>
              <a:r>
                <a:rPr lang="ru-RU" sz="1600" b="1" dirty="0">
                  <a:solidFill>
                    <a:srgbClr val="B99464"/>
                  </a:solidFill>
                  <a:cs typeface="Arial" panose="020B0604020202020204" pitchFamily="34" charset="0"/>
                </a:rPr>
                <a:t>:</a:t>
              </a:r>
            </a:p>
            <a:p>
              <a:r>
                <a:rPr lang="en-US" sz="1600" dirty="0">
                  <a:solidFill>
                    <a:srgbClr val="155E77"/>
                  </a:solidFill>
                  <a:cs typeface="Arial" panose="020B0604020202020204" pitchFamily="34" charset="0"/>
                </a:rPr>
                <a:t>www.nefthim.com</a:t>
              </a:r>
            </a:p>
            <a:p>
              <a:r>
                <a:rPr lang="en-US" sz="1600" dirty="0">
                  <a:solidFill>
                    <a:srgbClr val="B99464"/>
                  </a:solidFill>
                </a:rPr>
                <a:t>Address</a:t>
              </a:r>
              <a:r>
                <a:rPr lang="ru-RU" sz="1600" dirty="0">
                  <a:solidFill>
                    <a:srgbClr val="B99464"/>
                  </a:solidFill>
                </a:rPr>
                <a:t>: </a:t>
              </a:r>
              <a:r>
                <a:rPr lang="en-US" sz="1600" dirty="0">
                  <a:solidFill>
                    <a:srgbClr val="B99464"/>
                  </a:solidFill>
                </a:rPr>
                <a:t>4 </a:t>
              </a:r>
              <a:r>
                <a:rPr lang="en-US" sz="1600" dirty="0" err="1">
                  <a:solidFill>
                    <a:srgbClr val="B99464"/>
                  </a:solidFill>
                </a:rPr>
                <a:t>Zakharov</a:t>
              </a:r>
              <a:r>
                <a:rPr lang="en-US" sz="1600" dirty="0">
                  <a:solidFill>
                    <a:srgbClr val="B99464"/>
                  </a:solidFill>
                </a:rPr>
                <a:t> str., </a:t>
              </a:r>
              <a:r>
                <a:rPr lang="ru-RU" sz="1600" dirty="0">
                  <a:solidFill>
                    <a:srgbClr val="B99464"/>
                  </a:solidFill>
                </a:rPr>
                <a:t>350007</a:t>
              </a:r>
              <a:r>
                <a:rPr lang="en-US" sz="1600" dirty="0">
                  <a:solidFill>
                    <a:srgbClr val="B99464"/>
                  </a:solidFill>
                </a:rPr>
                <a:t> Krasnodar, Russia </a:t>
              </a:r>
              <a:endParaRPr lang="ru-RU" sz="1600" dirty="0">
                <a:solidFill>
                  <a:srgbClr val="B99464"/>
                </a:solidFill>
              </a:endParaRPr>
            </a:p>
            <a:p>
              <a:r>
                <a:rPr lang="en-US" sz="1600" dirty="0">
                  <a:solidFill>
                    <a:srgbClr val="B99464"/>
                  </a:solidFill>
                </a:rPr>
                <a:t>Tel/fax</a:t>
              </a:r>
              <a:r>
                <a:rPr lang="ru-RU" sz="1600" dirty="0">
                  <a:solidFill>
                    <a:srgbClr val="B99464"/>
                  </a:solidFill>
                </a:rPr>
                <a:t>: +7 (861) </a:t>
              </a:r>
              <a:r>
                <a:rPr lang="en-US" sz="1600" dirty="0">
                  <a:solidFill>
                    <a:srgbClr val="B99464"/>
                  </a:solidFill>
                </a:rPr>
                <a:t>203-20-20</a:t>
              </a:r>
              <a:endParaRPr lang="ru-RU" sz="1600" dirty="0">
                <a:solidFill>
                  <a:srgbClr val="B99464"/>
                </a:solidFill>
              </a:endParaRPr>
            </a:p>
            <a:p>
              <a:r>
                <a:rPr lang="ru-RU" sz="1600" dirty="0">
                  <a:solidFill>
                    <a:srgbClr val="B99464"/>
                  </a:solidFill>
                </a:rPr>
                <a:t>e-</a:t>
              </a:r>
              <a:r>
                <a:rPr lang="ru-RU" sz="1600" dirty="0" err="1">
                  <a:solidFill>
                    <a:srgbClr val="B99464"/>
                  </a:solidFill>
                </a:rPr>
                <a:t>mail</a:t>
              </a:r>
              <a:r>
                <a:rPr lang="ru-RU" sz="1600" dirty="0">
                  <a:solidFill>
                    <a:srgbClr val="B99464"/>
                  </a:solidFill>
                </a:rPr>
                <a:t>:  </a:t>
              </a:r>
              <a:r>
                <a:rPr lang="en-US" sz="1600" u="sng" dirty="0">
                  <a:solidFill>
                    <a:srgbClr val="155E77"/>
                  </a:solidFill>
                </a:rPr>
                <a:t>info</a:t>
              </a:r>
              <a:r>
                <a:rPr lang="ru-RU" sz="1600" u="sng" dirty="0">
                  <a:solidFill>
                    <a:srgbClr val="155E77"/>
                  </a:solidFill>
                </a:rPr>
                <a:t>@nefthim.ru</a:t>
              </a:r>
            </a:p>
          </p:txBody>
        </p: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B3D8CC3C-E1E1-45ED-9B8B-B9700239227F}"/>
                </a:ext>
              </a:extLst>
            </p:cNvPr>
            <p:cNvCxnSpPr/>
            <p:nvPr/>
          </p:nvCxnSpPr>
          <p:spPr>
            <a:xfrm>
              <a:off x="573596" y="5038457"/>
              <a:ext cx="1200150" cy="0"/>
            </a:xfrm>
            <a:prstGeom prst="line">
              <a:avLst/>
            </a:prstGeom>
            <a:ln w="22225">
              <a:solidFill>
                <a:srgbClr val="AF86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F04B97A7-92D0-48F6-B5C5-E40B8DE373EB}"/>
              </a:ext>
            </a:extLst>
          </p:cNvPr>
          <p:cNvGrpSpPr/>
          <p:nvPr/>
        </p:nvGrpSpPr>
        <p:grpSpPr>
          <a:xfrm>
            <a:off x="1089478" y="2401188"/>
            <a:ext cx="7532661" cy="1218036"/>
            <a:chOff x="723894" y="2048861"/>
            <a:chExt cx="7840480" cy="121803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416A5E-9970-4250-8E3B-92FF4AD2F293}"/>
                </a:ext>
              </a:extLst>
            </p:cNvPr>
            <p:cNvSpPr txBox="1"/>
            <p:nvPr/>
          </p:nvSpPr>
          <p:spPr>
            <a:xfrm>
              <a:off x="723894" y="2048861"/>
              <a:ext cx="7840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99464"/>
                  </a:solidFill>
                </a:rPr>
                <a:t>Creation and introduction of oil processing technologies </a:t>
              </a:r>
              <a:r>
                <a:rPr lang="ru-RU" b="1" dirty="0">
                  <a:solidFill>
                    <a:srgbClr val="B99464"/>
                  </a:solidFill>
                </a:rPr>
                <a:t>– </a:t>
              </a:r>
              <a:r>
                <a:rPr lang="en-US" sz="2000" b="1" dirty="0">
                  <a:solidFill>
                    <a:srgbClr val="155E77"/>
                  </a:solidFill>
                </a:rPr>
                <a:t>more than </a:t>
              </a:r>
              <a:r>
                <a:rPr lang="ru-RU" sz="2000" b="1" dirty="0">
                  <a:solidFill>
                    <a:srgbClr val="155E77"/>
                  </a:solidFill>
                </a:rPr>
                <a:t>60 </a:t>
              </a:r>
              <a:r>
                <a:rPr lang="en-US" sz="2000" b="1" dirty="0">
                  <a:solidFill>
                    <a:srgbClr val="155E77"/>
                  </a:solidFill>
                </a:rPr>
                <a:t>years</a:t>
              </a:r>
              <a:endParaRPr lang="ru-RU" sz="2000" b="1" dirty="0">
                <a:solidFill>
                  <a:srgbClr val="155E77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AE89175-2F02-44E5-8AA0-5A796A309EEF}"/>
                </a:ext>
              </a:extLst>
            </p:cNvPr>
            <p:cNvSpPr txBox="1"/>
            <p:nvPr/>
          </p:nvSpPr>
          <p:spPr>
            <a:xfrm>
              <a:off x="723900" y="2460212"/>
              <a:ext cx="52161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99464"/>
                  </a:solidFill>
                </a:rPr>
                <a:t>Catalyst production facilities </a:t>
              </a:r>
              <a:r>
                <a:rPr lang="ru-RU" b="1" dirty="0">
                  <a:solidFill>
                    <a:srgbClr val="B99464"/>
                  </a:solidFill>
                </a:rPr>
                <a:t>–</a:t>
              </a:r>
              <a:r>
                <a:rPr lang="ru-RU" b="1" dirty="0">
                  <a:solidFill>
                    <a:srgbClr val="0070C0"/>
                  </a:solidFill>
                </a:rPr>
                <a:t> </a:t>
              </a:r>
              <a:r>
                <a:rPr lang="en-US" sz="2000" b="1" dirty="0">
                  <a:solidFill>
                    <a:srgbClr val="155E77"/>
                  </a:solidFill>
                </a:rPr>
                <a:t>up to</a:t>
              </a:r>
              <a:r>
                <a:rPr lang="ru-RU" sz="2000" b="1" dirty="0">
                  <a:solidFill>
                    <a:srgbClr val="155E77"/>
                  </a:solidFill>
                </a:rPr>
                <a:t> 900 </a:t>
              </a:r>
              <a:r>
                <a:rPr lang="en-US" sz="2000" b="1" dirty="0">
                  <a:solidFill>
                    <a:srgbClr val="155E77"/>
                  </a:solidFill>
                </a:rPr>
                <a:t>tons/year</a:t>
              </a:r>
              <a:endParaRPr lang="ru-RU" sz="2000" b="1" dirty="0">
                <a:solidFill>
                  <a:srgbClr val="155E77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E1D652F-7E55-40BC-98C2-1D974C4F360D}"/>
                </a:ext>
              </a:extLst>
            </p:cNvPr>
            <p:cNvSpPr txBox="1"/>
            <p:nvPr/>
          </p:nvSpPr>
          <p:spPr>
            <a:xfrm>
              <a:off x="723894" y="2866787"/>
              <a:ext cx="3699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99464"/>
                  </a:solidFill>
                </a:rPr>
                <a:t>Number of workers </a:t>
              </a:r>
              <a:r>
                <a:rPr lang="ru-RU" b="1" dirty="0">
                  <a:solidFill>
                    <a:srgbClr val="B99464"/>
                  </a:solidFill>
                </a:rPr>
                <a:t>– </a:t>
              </a:r>
              <a:r>
                <a:rPr lang="en-US" b="1" dirty="0">
                  <a:solidFill>
                    <a:srgbClr val="155E77"/>
                  </a:solidFill>
                </a:rPr>
                <a:t>more than</a:t>
              </a:r>
              <a:r>
                <a:rPr lang="ru-RU" b="1" dirty="0">
                  <a:solidFill>
                    <a:srgbClr val="155E77"/>
                  </a:solidFill>
                </a:rPr>
                <a:t> </a:t>
              </a:r>
              <a:r>
                <a:rPr lang="ru-RU" sz="2000" b="1" dirty="0">
                  <a:solidFill>
                    <a:srgbClr val="155E77"/>
                  </a:solidFill>
                </a:rPr>
                <a:t>100</a:t>
              </a:r>
            </a:p>
          </p:txBody>
        </p:sp>
      </p:grp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5E7A7F5-CCE1-4541-8ACC-8F46A160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8" y="1528930"/>
            <a:ext cx="813661" cy="42862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454D3E8-55CA-4AA5-B3BC-D8AB78DF3CC3}"/>
              </a:ext>
            </a:extLst>
          </p:cNvPr>
          <p:cNvSpPr txBox="1"/>
          <p:nvPr/>
        </p:nvSpPr>
        <p:spPr>
          <a:xfrm>
            <a:off x="1571439" y="1475245"/>
            <a:ext cx="2939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SIE NEFTEHIM, LLC</a:t>
            </a:r>
            <a:endParaRPr lang="ru-RU" sz="2800" b="1" dirty="0"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E96E54-4C39-4A7F-9317-BAAFADD13B63}"/>
              </a:ext>
            </a:extLst>
          </p:cNvPr>
          <p:cNvSpPr txBox="1"/>
          <p:nvPr/>
        </p:nvSpPr>
        <p:spPr>
          <a:xfrm>
            <a:off x="694388" y="3969000"/>
            <a:ext cx="809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55E77"/>
                </a:solidFill>
              </a:rPr>
              <a:t>We will find the optimum solution for your production</a:t>
            </a:r>
            <a:r>
              <a:rPr lang="ru-RU" b="1" dirty="0">
                <a:solidFill>
                  <a:srgbClr val="155E77"/>
                </a:solidFill>
              </a:rPr>
              <a:t>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958105B-1932-424C-BEF8-0A137F9AF7C8}"/>
              </a:ext>
            </a:extLst>
          </p:cNvPr>
          <p:cNvGrpSpPr/>
          <p:nvPr/>
        </p:nvGrpSpPr>
        <p:grpSpPr>
          <a:xfrm>
            <a:off x="731311" y="2460895"/>
            <a:ext cx="282432" cy="369333"/>
            <a:chOff x="319611" y="1907906"/>
            <a:chExt cx="467546" cy="611405"/>
          </a:xfrm>
        </p:grpSpPr>
        <p:sp>
          <p:nvSpPr>
            <p:cNvPr id="17" name="Блок-схема: узел 16">
              <a:extLst>
                <a:ext uri="{FF2B5EF4-FFF2-40B4-BE49-F238E27FC236}">
                  <a16:creationId xmlns:a16="http://schemas.microsoft.com/office/drawing/2014/main" id="{E69DCD92-6247-4C94-AE70-6BB5B368903B}"/>
                </a:ext>
              </a:extLst>
            </p:cNvPr>
            <p:cNvSpPr/>
            <p:nvPr/>
          </p:nvSpPr>
          <p:spPr>
            <a:xfrm>
              <a:off x="319611" y="1907906"/>
              <a:ext cx="467546" cy="482919"/>
            </a:xfrm>
            <a:prstGeom prst="flowChartConnector">
              <a:avLst/>
            </a:prstGeom>
            <a:solidFill>
              <a:srgbClr val="BF9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: шеврон 17">
              <a:extLst>
                <a:ext uri="{FF2B5EF4-FFF2-40B4-BE49-F238E27FC236}">
                  <a16:creationId xmlns:a16="http://schemas.microsoft.com/office/drawing/2014/main" id="{01658C1F-D7CF-438A-B0D0-6F53E2A4188F}"/>
                </a:ext>
              </a:extLst>
            </p:cNvPr>
            <p:cNvSpPr/>
            <p:nvPr/>
          </p:nvSpPr>
          <p:spPr>
            <a:xfrm>
              <a:off x="444985" y="2247242"/>
              <a:ext cx="255518" cy="272069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AF864F"/>
                </a:solidFill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3AFF9EEB-0411-42B1-94A9-735E0E2BF769}"/>
              </a:ext>
            </a:extLst>
          </p:cNvPr>
          <p:cNvGrpSpPr/>
          <p:nvPr/>
        </p:nvGrpSpPr>
        <p:grpSpPr>
          <a:xfrm>
            <a:off x="731311" y="2867954"/>
            <a:ext cx="282432" cy="369333"/>
            <a:chOff x="319611" y="1907906"/>
            <a:chExt cx="467546" cy="611405"/>
          </a:xfrm>
        </p:grpSpPr>
        <p:sp>
          <p:nvSpPr>
            <p:cNvPr id="22" name="Блок-схема: узел 21">
              <a:extLst>
                <a:ext uri="{FF2B5EF4-FFF2-40B4-BE49-F238E27FC236}">
                  <a16:creationId xmlns:a16="http://schemas.microsoft.com/office/drawing/2014/main" id="{AD0FF8AA-DA39-4118-888A-0867F4E85110}"/>
                </a:ext>
              </a:extLst>
            </p:cNvPr>
            <p:cNvSpPr/>
            <p:nvPr/>
          </p:nvSpPr>
          <p:spPr>
            <a:xfrm>
              <a:off x="319611" y="1907906"/>
              <a:ext cx="467546" cy="482919"/>
            </a:xfrm>
            <a:prstGeom prst="flowChartConnector">
              <a:avLst/>
            </a:prstGeom>
            <a:solidFill>
              <a:srgbClr val="BF9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: шеврон 25">
              <a:extLst>
                <a:ext uri="{FF2B5EF4-FFF2-40B4-BE49-F238E27FC236}">
                  <a16:creationId xmlns:a16="http://schemas.microsoft.com/office/drawing/2014/main" id="{A7074B80-5108-4731-9B18-A84719BBC5C9}"/>
                </a:ext>
              </a:extLst>
            </p:cNvPr>
            <p:cNvSpPr/>
            <p:nvPr/>
          </p:nvSpPr>
          <p:spPr>
            <a:xfrm>
              <a:off x="444985" y="2247242"/>
              <a:ext cx="255518" cy="272069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AF864F"/>
                </a:solidFill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0FF5B49C-49B3-4530-AEF5-548DBE88C4EA}"/>
              </a:ext>
            </a:extLst>
          </p:cNvPr>
          <p:cNvGrpSpPr/>
          <p:nvPr/>
        </p:nvGrpSpPr>
        <p:grpSpPr>
          <a:xfrm>
            <a:off x="731311" y="3275013"/>
            <a:ext cx="282432" cy="369333"/>
            <a:chOff x="319611" y="1907906"/>
            <a:chExt cx="467546" cy="611405"/>
          </a:xfrm>
        </p:grpSpPr>
        <p:sp>
          <p:nvSpPr>
            <p:cNvPr id="28" name="Блок-схема: узел 27">
              <a:extLst>
                <a:ext uri="{FF2B5EF4-FFF2-40B4-BE49-F238E27FC236}">
                  <a16:creationId xmlns:a16="http://schemas.microsoft.com/office/drawing/2014/main" id="{9C20826D-F9D5-4963-9213-4476DE41148D}"/>
                </a:ext>
              </a:extLst>
            </p:cNvPr>
            <p:cNvSpPr/>
            <p:nvPr/>
          </p:nvSpPr>
          <p:spPr>
            <a:xfrm>
              <a:off x="319611" y="1907906"/>
              <a:ext cx="467546" cy="482919"/>
            </a:xfrm>
            <a:prstGeom prst="flowChartConnector">
              <a:avLst/>
            </a:prstGeom>
            <a:solidFill>
              <a:srgbClr val="BF9E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: шеврон 28">
              <a:extLst>
                <a:ext uri="{FF2B5EF4-FFF2-40B4-BE49-F238E27FC236}">
                  <a16:creationId xmlns:a16="http://schemas.microsoft.com/office/drawing/2014/main" id="{9B1FB46A-333A-4E1C-B180-EC16CD793683}"/>
                </a:ext>
              </a:extLst>
            </p:cNvPr>
            <p:cNvSpPr/>
            <p:nvPr/>
          </p:nvSpPr>
          <p:spPr>
            <a:xfrm>
              <a:off x="444985" y="2247242"/>
              <a:ext cx="255518" cy="272069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AF864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55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AD5B79-71BE-4B44-868F-036B59F81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44"/>
            <a:ext cx="9144000" cy="68488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D63394-917D-4732-9FD9-51C0CDEE02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31" y="343411"/>
            <a:ext cx="8325738" cy="27621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EEC82A-47A3-4D18-8F87-95903EB257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02" y="5514831"/>
            <a:ext cx="8488675" cy="12114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F0EC0A-0196-4285-AD5D-41AED0F9215A}"/>
              </a:ext>
            </a:extLst>
          </p:cNvPr>
          <p:cNvSpPr txBox="1"/>
          <p:nvPr/>
        </p:nvSpPr>
        <p:spPr>
          <a:xfrm>
            <a:off x="542925" y="3422285"/>
            <a:ext cx="80581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3300" b="1" dirty="0">
                <a:solidFill>
                  <a:prstClr val="black"/>
                </a:solidFill>
              </a:rPr>
              <a:t>THANK YOU!</a:t>
            </a:r>
          </a:p>
          <a:p>
            <a:pPr algn="ctr" defTabSz="342900"/>
            <a:endParaRPr lang="en-US" sz="3300" b="1" dirty="0">
              <a:solidFill>
                <a:prstClr val="black"/>
              </a:solidFill>
            </a:endParaRPr>
          </a:p>
          <a:p>
            <a:pPr algn="ctr" defTabSz="342900"/>
            <a:r>
              <a:rPr lang="en-US" sz="3300" b="1" dirty="0">
                <a:solidFill>
                  <a:prstClr val="black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02101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060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B99464"/>
                </a:solidFill>
              </a:rPr>
              <a:t>Technology of </a:t>
            </a:r>
            <a:r>
              <a:rPr lang="ru-RU" sz="4000" b="1" dirty="0">
                <a:solidFill>
                  <a:srgbClr val="B99464"/>
                </a:solidFill>
              </a:rPr>
              <a:t> </a:t>
            </a:r>
            <a:r>
              <a:rPr lang="en-US" sz="4000" b="1" dirty="0">
                <a:solidFill>
                  <a:srgbClr val="155E7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SIE NEFTEHIM</a:t>
            </a:r>
            <a:endParaRPr lang="en-GB" sz="4000" dirty="0">
              <a:solidFill>
                <a:srgbClr val="B99464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B92952-D4BA-4B6B-8175-BEAE507F6201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3C609CB-125A-4151-AE0B-ECD221C921CD}"/>
              </a:ext>
            </a:extLst>
          </p:cNvPr>
          <p:cNvGrpSpPr/>
          <p:nvPr/>
        </p:nvGrpSpPr>
        <p:grpSpPr>
          <a:xfrm>
            <a:off x="-366983" y="1886167"/>
            <a:ext cx="8981202" cy="4393043"/>
            <a:chOff x="-417496" y="1919309"/>
            <a:chExt cx="8981202" cy="4393043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55F4297C-7AB1-4487-A937-1FC5FD0BC7F9}"/>
                </a:ext>
              </a:extLst>
            </p:cNvPr>
            <p:cNvGrpSpPr/>
            <p:nvPr/>
          </p:nvGrpSpPr>
          <p:grpSpPr>
            <a:xfrm>
              <a:off x="-417496" y="3656436"/>
              <a:ext cx="2226858" cy="2655916"/>
              <a:chOff x="-359958" y="2790825"/>
              <a:chExt cx="2280198" cy="3294092"/>
            </a:xfrm>
            <a:solidFill>
              <a:srgbClr val="DEDDD9"/>
            </a:solidFill>
          </p:grpSpPr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E5256575-77C3-491E-AF18-52DB1984DE24}"/>
                  </a:ext>
                </a:extLst>
              </p:cNvPr>
              <p:cNvSpPr/>
              <p:nvPr/>
            </p:nvSpPr>
            <p:spPr>
              <a:xfrm>
                <a:off x="781396" y="3923607"/>
                <a:ext cx="1138844" cy="21613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Часть круга 56">
                <a:extLst>
                  <a:ext uri="{FF2B5EF4-FFF2-40B4-BE49-F238E27FC236}">
                    <a16:creationId xmlns:a16="http://schemas.microsoft.com/office/drawing/2014/main" id="{17B07383-8ACB-4403-8A0E-07C9781B0543}"/>
                  </a:ext>
                </a:extLst>
              </p:cNvPr>
              <p:cNvSpPr/>
              <p:nvPr/>
            </p:nvSpPr>
            <p:spPr>
              <a:xfrm rot="5400000">
                <a:off x="-359958" y="2790825"/>
                <a:ext cx="2280198" cy="2280198"/>
              </a:xfrm>
              <a:prstGeom prst="pie">
                <a:avLst>
                  <a:gd name="adj1" fmla="val 10803426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F93DCA-F718-49FC-A701-5291B7395883}"/>
                </a:ext>
              </a:extLst>
            </p:cNvPr>
            <p:cNvSpPr txBox="1"/>
            <p:nvPr/>
          </p:nvSpPr>
          <p:spPr>
            <a:xfrm rot="16200000">
              <a:off x="528895" y="4812258"/>
              <a:ext cx="1448730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dirty="0">
                  <a:solidFill>
                    <a:srgbClr val="AF864F"/>
                  </a:solidFill>
                </a:rPr>
                <a:t>Atmospheric </a:t>
              </a:r>
            </a:p>
            <a:p>
              <a:pPr algn="ctr">
                <a:lnSpc>
                  <a:spcPct val="90000"/>
                </a:lnSpc>
              </a:pPr>
              <a:r>
                <a:rPr lang="en-US" b="1" dirty="0">
                  <a:solidFill>
                    <a:srgbClr val="AF864F"/>
                  </a:solidFill>
                </a:rPr>
                <a:t>Distillation</a:t>
              </a:r>
              <a:endParaRPr lang="ru-RU" b="1" dirty="0">
                <a:solidFill>
                  <a:srgbClr val="AF864F"/>
                </a:solidFill>
              </a:endParaRP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52E997E1-1B60-4787-9B8A-718822903A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1942" y="3207829"/>
              <a:ext cx="0" cy="482359"/>
            </a:xfrm>
            <a:prstGeom prst="line">
              <a:avLst/>
            </a:prstGeom>
            <a:ln w="31750">
              <a:solidFill>
                <a:srgbClr val="DEDD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60070ADD-14DA-4016-92EB-88458EF010F7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>
              <a:off x="849772" y="3222115"/>
              <a:ext cx="982996" cy="1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DEDDD9"/>
                  </a:gs>
                  <a:gs pos="87000">
                    <a:srgbClr val="AF864F"/>
                  </a:gs>
                  <a:gs pos="100000">
                    <a:srgbClr val="AF864F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512A2E5-AAD7-4E51-9616-5C401949FF26}"/>
                </a:ext>
              </a:extLst>
            </p:cNvPr>
            <p:cNvSpPr/>
            <p:nvPr/>
          </p:nvSpPr>
          <p:spPr>
            <a:xfrm>
              <a:off x="849772" y="1967913"/>
              <a:ext cx="1869142" cy="250999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Technology/Catalyst</a:t>
              </a:r>
              <a:endParaRPr lang="ru-RU" sz="1600" dirty="0"/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CA22C2CE-F356-443D-96BF-58E8AD7DC322}"/>
                </a:ext>
              </a:extLst>
            </p:cNvPr>
            <p:cNvSpPr/>
            <p:nvPr/>
          </p:nvSpPr>
          <p:spPr>
            <a:xfrm>
              <a:off x="849773" y="2333544"/>
              <a:ext cx="896552" cy="250999"/>
            </a:xfrm>
            <a:prstGeom prst="roundRect">
              <a:avLst/>
            </a:prstGeom>
            <a:solidFill>
              <a:srgbClr val="155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Catalyst</a:t>
              </a:r>
              <a:endParaRPr lang="ru-RU" sz="1600" dirty="0"/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C51312F4-F3A1-4F8C-97DC-EC77987A2C0C}"/>
                </a:ext>
              </a:extLst>
            </p:cNvPr>
            <p:cNvSpPr/>
            <p:nvPr/>
          </p:nvSpPr>
          <p:spPr>
            <a:xfrm>
              <a:off x="1832768" y="2931223"/>
              <a:ext cx="1387984" cy="581786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500" b="1" dirty="0"/>
                <a:t>Naphtha</a:t>
              </a:r>
            </a:p>
            <a:p>
              <a:pPr algn="ctr">
                <a:lnSpc>
                  <a:spcPct val="90000"/>
                </a:lnSpc>
              </a:pPr>
              <a:r>
                <a:rPr lang="en-US" sz="1500" b="1" dirty="0"/>
                <a:t>Hydrotreating</a:t>
              </a:r>
              <a:endParaRPr lang="ru-RU" sz="1500" b="1" dirty="0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F6387611-38CF-468F-BE72-B7E8104D365A}"/>
                </a:ext>
              </a:extLst>
            </p:cNvPr>
            <p:cNvSpPr/>
            <p:nvPr/>
          </p:nvSpPr>
          <p:spPr>
            <a:xfrm>
              <a:off x="855082" y="2929570"/>
              <a:ext cx="921726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155E77"/>
                  </a:solidFill>
                </a:rPr>
                <a:t>Naphtha</a:t>
              </a:r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4591BFAA-33A0-455F-917D-077870C2453E}"/>
                </a:ext>
              </a:extLst>
            </p:cNvPr>
            <p:cNvCxnSpPr>
              <a:cxnSpLocks/>
              <a:endCxn id="54" idx="1"/>
            </p:cNvCxnSpPr>
            <p:nvPr/>
          </p:nvCxnSpPr>
          <p:spPr>
            <a:xfrm flipV="1">
              <a:off x="1587943" y="5830957"/>
              <a:ext cx="982997" cy="2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DEDDD9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ED4E0466-492E-4AAC-B7A8-AB74A1214707}"/>
                </a:ext>
              </a:extLst>
            </p:cNvPr>
            <p:cNvGrpSpPr/>
            <p:nvPr/>
          </p:nvGrpSpPr>
          <p:grpSpPr>
            <a:xfrm>
              <a:off x="1803716" y="5538412"/>
              <a:ext cx="2161512" cy="583437"/>
              <a:chOff x="1861253" y="5501479"/>
              <a:chExt cx="2161512" cy="583437"/>
            </a:xfrm>
          </p:grpSpPr>
          <p:sp>
            <p:nvSpPr>
              <p:cNvPr id="54" name="Прямоугольник: скругленные углы 53">
                <a:extLst>
                  <a:ext uri="{FF2B5EF4-FFF2-40B4-BE49-F238E27FC236}">
                    <a16:creationId xmlns:a16="http://schemas.microsoft.com/office/drawing/2014/main" id="{B4A0239F-4D2B-462D-99DD-A3BA7B120D11}"/>
                  </a:ext>
                </a:extLst>
              </p:cNvPr>
              <p:cNvSpPr/>
              <p:nvPr/>
            </p:nvSpPr>
            <p:spPr>
              <a:xfrm>
                <a:off x="2628477" y="5503131"/>
                <a:ext cx="1394288" cy="581785"/>
              </a:xfrm>
              <a:prstGeom prst="roundRect">
                <a:avLst/>
              </a:prstGeom>
              <a:solidFill>
                <a:srgbClr val="155E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500" b="1" dirty="0"/>
                  <a:t>Diesel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500" b="1" dirty="0"/>
                  <a:t>Hydrotreating</a:t>
                </a:r>
                <a:endParaRPr lang="ru-RU" sz="1500" b="1" dirty="0"/>
              </a:p>
            </p:txBody>
          </p:sp>
          <p:sp>
            <p:nvSpPr>
              <p:cNvPr id="55" name="Прямоугольник 54">
                <a:extLst>
                  <a:ext uri="{FF2B5EF4-FFF2-40B4-BE49-F238E27FC236}">
                    <a16:creationId xmlns:a16="http://schemas.microsoft.com/office/drawing/2014/main" id="{641B36B4-A987-4CB2-8E8B-292506C51067}"/>
                  </a:ext>
                </a:extLst>
              </p:cNvPr>
              <p:cNvSpPr/>
              <p:nvPr/>
            </p:nvSpPr>
            <p:spPr>
              <a:xfrm>
                <a:off x="1861253" y="5501479"/>
                <a:ext cx="700833" cy="313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155E77"/>
                    </a:solidFill>
                  </a:rPr>
                  <a:t>Diesel</a:t>
                </a:r>
              </a:p>
            </p:txBody>
          </p:sp>
        </p:grp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AAB7B8C0-CEBB-491F-B4E8-0365BF01F03C}"/>
                </a:ext>
              </a:extLst>
            </p:cNvPr>
            <p:cNvSpPr/>
            <p:nvPr/>
          </p:nvSpPr>
          <p:spPr>
            <a:xfrm>
              <a:off x="3879912" y="1948161"/>
              <a:ext cx="1816435" cy="364828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500" b="1" dirty="0"/>
                <a:t>Isomerization C4</a:t>
              </a:r>
              <a:endParaRPr lang="ru-RU" sz="1500" b="1" dirty="0"/>
            </a:p>
          </p:txBody>
        </p: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6D254B85-71C6-4D2F-9AB7-46699A757425}"/>
                </a:ext>
              </a:extLst>
            </p:cNvPr>
            <p:cNvCxnSpPr>
              <a:cxnSpLocks/>
            </p:cNvCxnSpPr>
            <p:nvPr/>
          </p:nvCxnSpPr>
          <p:spPr>
            <a:xfrm>
              <a:off x="3144869" y="3222116"/>
              <a:ext cx="407634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38C97C97-8EC9-486B-996B-56B5C85BF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3388" y="2133226"/>
              <a:ext cx="369116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938B5B2F-9EF3-40BC-9519-4CC89B1B1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6944" y="2672219"/>
              <a:ext cx="348103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D8D9AD1C-EF6C-456D-9CD1-C164FE2A2E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5348" y="3222005"/>
              <a:ext cx="348103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A98720C6-D05F-4D62-907C-DD54326B03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4300" y="4029181"/>
              <a:ext cx="484690" cy="0"/>
            </a:xfrm>
            <a:prstGeom prst="line">
              <a:avLst/>
            </a:prstGeom>
            <a:ln w="31750">
              <a:gradFill flip="none" rotWithShape="1">
                <a:gsLst>
                  <a:gs pos="30000">
                    <a:srgbClr val="BAE4F4"/>
                  </a:gs>
                  <a:gs pos="83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7B56EC25-4B39-42C9-AB34-627F40919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6944" y="2119214"/>
              <a:ext cx="0" cy="1922985"/>
            </a:xfrm>
            <a:prstGeom prst="line">
              <a:avLst/>
            </a:prstGeom>
            <a:ln w="31750">
              <a:solidFill>
                <a:srgbClr val="155E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6C88C8F6-0C10-4553-84EC-BCE34A666026}"/>
                </a:ext>
              </a:extLst>
            </p:cNvPr>
            <p:cNvSpPr/>
            <p:nvPr/>
          </p:nvSpPr>
          <p:spPr>
            <a:xfrm>
              <a:off x="3882117" y="2486986"/>
              <a:ext cx="1817658" cy="370466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500" b="1" dirty="0"/>
                <a:t>Isomerization C5-C6</a:t>
              </a:r>
              <a:endParaRPr lang="ru-RU" sz="1500" b="1" dirty="0"/>
            </a:p>
          </p:txBody>
        </p:sp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BB966559-D776-4F44-91C8-E516885DAA7F}"/>
                </a:ext>
              </a:extLst>
            </p:cNvPr>
            <p:cNvSpPr/>
            <p:nvPr/>
          </p:nvSpPr>
          <p:spPr>
            <a:xfrm>
              <a:off x="3878691" y="3034424"/>
              <a:ext cx="1817658" cy="370466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500" b="1" dirty="0"/>
                <a:t>Isomerization C7</a:t>
              </a:r>
              <a:endParaRPr lang="ru-RU" sz="1500" b="1" dirty="0"/>
            </a:p>
          </p:txBody>
        </p: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F939315-C20A-4FB9-B3A0-31A4C10784F3}"/>
                </a:ext>
              </a:extLst>
            </p:cNvPr>
            <p:cNvCxnSpPr>
              <a:cxnSpLocks/>
            </p:cNvCxnSpPr>
            <p:nvPr/>
          </p:nvCxnSpPr>
          <p:spPr>
            <a:xfrm>
              <a:off x="5588407" y="2133225"/>
              <a:ext cx="1895474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12271CBF-08E7-4C51-933E-5E03DF9DD7F9}"/>
                </a:ext>
              </a:extLst>
            </p:cNvPr>
            <p:cNvGrpSpPr/>
            <p:nvPr/>
          </p:nvGrpSpPr>
          <p:grpSpPr>
            <a:xfrm>
              <a:off x="5550257" y="2654532"/>
              <a:ext cx="484690" cy="1368681"/>
              <a:chOff x="5774152" y="2675955"/>
              <a:chExt cx="484690" cy="1368681"/>
            </a:xfrm>
          </p:grpSpPr>
          <p:cxnSp>
            <p:nvCxnSpPr>
              <p:cNvPr id="51" name="Прямая соединительная линия 50">
                <a:extLst>
                  <a:ext uri="{FF2B5EF4-FFF2-40B4-BE49-F238E27FC236}">
                    <a16:creationId xmlns:a16="http://schemas.microsoft.com/office/drawing/2014/main" id="{FC85E66D-27D7-48BC-B0D3-C7261EF6A4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9692" y="2687859"/>
                <a:ext cx="348103" cy="0"/>
              </a:xfrm>
              <a:prstGeom prst="line">
                <a:avLst/>
              </a:prstGeom>
              <a:ln w="31750">
                <a:gradFill flip="none" rotWithShape="1">
                  <a:gsLst>
                    <a:gs pos="35000">
                      <a:srgbClr val="AF864F"/>
                    </a:gs>
                    <a:gs pos="87000">
                      <a:srgbClr val="155E77"/>
                    </a:gs>
                    <a:gs pos="100000">
                      <a:srgbClr val="155E77"/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>
                <a:extLst>
                  <a:ext uri="{FF2B5EF4-FFF2-40B4-BE49-F238E27FC236}">
                    <a16:creationId xmlns:a16="http://schemas.microsoft.com/office/drawing/2014/main" id="{9476D761-5465-4C53-B6EE-B62CF3CD74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4152" y="4044636"/>
                <a:ext cx="484690" cy="0"/>
              </a:xfrm>
              <a:prstGeom prst="line">
                <a:avLst/>
              </a:prstGeom>
              <a:ln w="31750">
                <a:gradFill flip="none" rotWithShape="1">
                  <a:gsLst>
                    <a:gs pos="30000">
                      <a:srgbClr val="BAE4F4"/>
                    </a:gs>
                    <a:gs pos="83000">
                      <a:srgbClr val="155E77"/>
                    </a:gs>
                    <a:gs pos="100000">
                      <a:srgbClr val="155E77"/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91A6AF85-D69B-4E1F-B65D-64250DFCE6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43818" y="2675955"/>
                <a:ext cx="0" cy="1368681"/>
              </a:xfrm>
              <a:prstGeom prst="line">
                <a:avLst/>
              </a:prstGeom>
              <a:ln w="31750">
                <a:solidFill>
                  <a:srgbClr val="155E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: скругленные углы 28">
              <a:extLst>
                <a:ext uri="{FF2B5EF4-FFF2-40B4-BE49-F238E27FC236}">
                  <a16:creationId xmlns:a16="http://schemas.microsoft.com/office/drawing/2014/main" id="{728C3046-EE1D-4AE2-8693-07B2764862ED}"/>
                </a:ext>
              </a:extLst>
            </p:cNvPr>
            <p:cNvSpPr/>
            <p:nvPr/>
          </p:nvSpPr>
          <p:spPr>
            <a:xfrm>
              <a:off x="7372054" y="1919309"/>
              <a:ext cx="1130531" cy="43081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55E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155E77"/>
                  </a:solidFill>
                </a:rPr>
                <a:t>I-butane</a:t>
              </a:r>
              <a:endParaRPr lang="ru-RU" sz="1600" b="1" dirty="0">
                <a:solidFill>
                  <a:srgbClr val="155E77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24C0EE32-7E5E-49D4-90E6-DA98F861C2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23510" y="3217256"/>
              <a:ext cx="1287618" cy="0"/>
            </a:xfrm>
            <a:prstGeom prst="line">
              <a:avLst/>
            </a:prstGeom>
            <a:ln w="31750">
              <a:solidFill>
                <a:srgbClr val="155E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Группа 30">
              <a:extLst>
                <a:ext uri="{FF2B5EF4-FFF2-40B4-BE49-F238E27FC236}">
                  <a16:creationId xmlns:a16="http://schemas.microsoft.com/office/drawing/2014/main" id="{F84C9729-DE32-4195-8051-91C24226974A}"/>
                </a:ext>
              </a:extLst>
            </p:cNvPr>
            <p:cNvGrpSpPr/>
            <p:nvPr/>
          </p:nvGrpSpPr>
          <p:grpSpPr>
            <a:xfrm>
              <a:off x="7310932" y="2968961"/>
              <a:ext cx="1252774" cy="502521"/>
              <a:chOff x="7365077" y="2941503"/>
              <a:chExt cx="1252774" cy="502521"/>
            </a:xfrm>
          </p:grpSpPr>
          <p:sp>
            <p:nvSpPr>
              <p:cNvPr id="49" name="Прямоугольник: скругленные углы 48">
                <a:extLst>
                  <a:ext uri="{FF2B5EF4-FFF2-40B4-BE49-F238E27FC236}">
                    <a16:creationId xmlns:a16="http://schemas.microsoft.com/office/drawing/2014/main" id="{A89FF547-3D0D-487C-90AD-17511EEC7722}"/>
                  </a:ext>
                </a:extLst>
              </p:cNvPr>
              <p:cNvSpPr/>
              <p:nvPr/>
            </p:nvSpPr>
            <p:spPr>
              <a:xfrm>
                <a:off x="7365077" y="2941503"/>
                <a:ext cx="1252774" cy="49116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155E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endParaRPr lang="ru-RU" sz="1600" b="1" dirty="0">
                  <a:solidFill>
                    <a:srgbClr val="155E77"/>
                  </a:solidFill>
                </a:endParaRP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38D286AD-90CD-4D8D-9C3F-D5B28AFD0C85}"/>
                  </a:ext>
                </a:extLst>
              </p:cNvPr>
              <p:cNvSpPr/>
              <p:nvPr/>
            </p:nvSpPr>
            <p:spPr>
              <a:xfrm>
                <a:off x="7392422" y="2952864"/>
                <a:ext cx="1198084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b="1" dirty="0">
                    <a:solidFill>
                      <a:srgbClr val="155E77"/>
                    </a:solidFill>
                  </a:rPr>
                  <a:t>Commercial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600" b="1" dirty="0">
                    <a:solidFill>
                      <a:srgbClr val="155E77"/>
                    </a:solidFill>
                  </a:rPr>
                  <a:t> gasoline</a:t>
                </a:r>
                <a:endParaRPr lang="ru-RU" sz="1600" b="1" dirty="0">
                  <a:solidFill>
                    <a:srgbClr val="155E77"/>
                  </a:solidFill>
                </a:endParaRPr>
              </a:p>
            </p:txBody>
          </p:sp>
        </p:grp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71F1634C-729B-4377-B346-A65FD5DD30A5}"/>
                </a:ext>
              </a:extLst>
            </p:cNvPr>
            <p:cNvCxnSpPr>
              <a:cxnSpLocks/>
            </p:cNvCxnSpPr>
            <p:nvPr/>
          </p:nvCxnSpPr>
          <p:spPr>
            <a:xfrm>
              <a:off x="6911507" y="5107286"/>
              <a:ext cx="499347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ямоугольник: скругленные углы 32">
              <a:extLst>
                <a:ext uri="{FF2B5EF4-FFF2-40B4-BE49-F238E27FC236}">
                  <a16:creationId xmlns:a16="http://schemas.microsoft.com/office/drawing/2014/main" id="{40892103-59A2-4204-9D6C-5E08E284B4D7}"/>
                </a:ext>
              </a:extLst>
            </p:cNvPr>
            <p:cNvSpPr/>
            <p:nvPr/>
          </p:nvSpPr>
          <p:spPr>
            <a:xfrm>
              <a:off x="7372054" y="4891881"/>
              <a:ext cx="1130530" cy="43081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55E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155E77"/>
                  </a:solidFill>
                </a:rPr>
                <a:t>P-xylene</a:t>
              </a:r>
              <a:endParaRPr lang="ru-RU" sz="1600" b="1" dirty="0">
                <a:solidFill>
                  <a:srgbClr val="155E77"/>
                </a:solidFill>
              </a:endParaRPr>
            </a:p>
          </p:txBody>
        </p: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1E2FAA8F-8309-4023-8BF1-D0DE20B700C2}"/>
                </a:ext>
              </a:extLst>
            </p:cNvPr>
            <p:cNvCxnSpPr>
              <a:cxnSpLocks/>
            </p:cNvCxnSpPr>
            <p:nvPr/>
          </p:nvCxnSpPr>
          <p:spPr>
            <a:xfrm>
              <a:off x="6895659" y="5832477"/>
              <a:ext cx="521546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: скругленные углы 34">
              <a:extLst>
                <a:ext uri="{FF2B5EF4-FFF2-40B4-BE49-F238E27FC236}">
                  <a16:creationId xmlns:a16="http://schemas.microsoft.com/office/drawing/2014/main" id="{3D775654-9D5A-4CC8-8598-340997C6ACAE}"/>
                </a:ext>
              </a:extLst>
            </p:cNvPr>
            <p:cNvSpPr/>
            <p:nvPr/>
          </p:nvSpPr>
          <p:spPr>
            <a:xfrm>
              <a:off x="7372054" y="5617072"/>
              <a:ext cx="1130530" cy="43081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55E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155E77"/>
                  </a:solidFill>
                </a:rPr>
                <a:t>H</a:t>
              </a:r>
              <a:r>
                <a:rPr lang="en-US" sz="1600" b="1" baseline="-25000" dirty="0">
                  <a:solidFill>
                    <a:srgbClr val="155E77"/>
                  </a:solidFill>
                </a:rPr>
                <a:t>2</a:t>
              </a:r>
              <a:r>
                <a:rPr lang="en-US" sz="1600" b="1" dirty="0">
                  <a:solidFill>
                    <a:srgbClr val="155E77"/>
                  </a:solidFill>
                </a:rPr>
                <a:t> gas</a:t>
              </a:r>
              <a:endParaRPr lang="ru-RU" sz="1600" b="1" dirty="0">
                <a:solidFill>
                  <a:srgbClr val="155E77"/>
                </a:solidFill>
              </a:endParaRPr>
            </a:p>
          </p:txBody>
        </p:sp>
        <p:grpSp>
          <p:nvGrpSpPr>
            <p:cNvPr id="36" name="Группа 35">
              <a:extLst>
                <a:ext uri="{FF2B5EF4-FFF2-40B4-BE49-F238E27FC236}">
                  <a16:creationId xmlns:a16="http://schemas.microsoft.com/office/drawing/2014/main" id="{0B9B1221-1EE3-4E64-91CD-94A03260B352}"/>
                </a:ext>
              </a:extLst>
            </p:cNvPr>
            <p:cNvGrpSpPr/>
            <p:nvPr/>
          </p:nvGrpSpPr>
          <p:grpSpPr>
            <a:xfrm>
              <a:off x="5037439" y="4436269"/>
              <a:ext cx="550968" cy="682939"/>
              <a:chOff x="5072751" y="4354017"/>
              <a:chExt cx="550968" cy="682939"/>
            </a:xfrm>
          </p:grpSpPr>
          <p:cxnSp>
            <p:nvCxnSpPr>
              <p:cNvPr id="47" name="Прямая соединительная линия 46">
                <a:extLst>
                  <a:ext uri="{FF2B5EF4-FFF2-40B4-BE49-F238E27FC236}">
                    <a16:creationId xmlns:a16="http://schemas.microsoft.com/office/drawing/2014/main" id="{3C407E53-D9D9-404A-AE29-793A55D937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85450" y="4354017"/>
                <a:ext cx="0" cy="682939"/>
              </a:xfrm>
              <a:prstGeom prst="line">
                <a:avLst/>
              </a:prstGeom>
              <a:ln w="31750">
                <a:gradFill flip="none" rotWithShape="1">
                  <a:gsLst>
                    <a:gs pos="39000">
                      <a:srgbClr val="BAE4F4"/>
                    </a:gs>
                    <a:gs pos="83000">
                      <a:srgbClr val="155E77"/>
                    </a:gs>
                    <a:gs pos="100000">
                      <a:srgbClr val="155E77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>
                <a:extLst>
                  <a:ext uri="{FF2B5EF4-FFF2-40B4-BE49-F238E27FC236}">
                    <a16:creationId xmlns:a16="http://schemas.microsoft.com/office/drawing/2014/main" id="{3A9F5D6A-5320-4934-8D1F-639834DA50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72751" y="5022669"/>
                <a:ext cx="550968" cy="0"/>
              </a:xfrm>
              <a:prstGeom prst="line">
                <a:avLst/>
              </a:prstGeom>
              <a:ln w="31750">
                <a:gradFill flip="none" rotWithShape="1">
                  <a:gsLst>
                    <a:gs pos="49000">
                      <a:srgbClr val="AF864F"/>
                    </a:gs>
                    <a:gs pos="87000">
                      <a:srgbClr val="155E77"/>
                    </a:gs>
                    <a:gs pos="100000">
                      <a:srgbClr val="155E77"/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EC946647-6F51-444D-8345-5000E86770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80335" y="5832477"/>
              <a:ext cx="1175545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C11D6091-4143-4BFA-A357-9372C42707E4}"/>
                </a:ext>
              </a:extLst>
            </p:cNvPr>
            <p:cNvSpPr/>
            <p:nvPr/>
          </p:nvSpPr>
          <p:spPr>
            <a:xfrm>
              <a:off x="5480391" y="5580785"/>
              <a:ext cx="1476344" cy="503385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500" b="1" dirty="0"/>
                <a:t>Hydrogen gas Methanation</a:t>
              </a:r>
              <a:endParaRPr lang="ru-RU" sz="1500" b="1" dirty="0"/>
            </a:p>
          </p:txBody>
        </p: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E3A2ABC1-2E5F-4455-9374-1B28C2132EBF}"/>
                </a:ext>
              </a:extLst>
            </p:cNvPr>
            <p:cNvCxnSpPr>
              <a:cxnSpLocks/>
            </p:cNvCxnSpPr>
            <p:nvPr/>
          </p:nvCxnSpPr>
          <p:spPr>
            <a:xfrm>
              <a:off x="4496261" y="4454694"/>
              <a:ext cx="0" cy="1388126"/>
            </a:xfrm>
            <a:prstGeom prst="line">
              <a:avLst/>
            </a:prstGeom>
            <a:ln w="31750">
              <a:gradFill flip="none" rotWithShape="1">
                <a:gsLst>
                  <a:gs pos="39000">
                    <a:srgbClr val="BAE4F4"/>
                  </a:gs>
                  <a:gs pos="83000">
                    <a:srgbClr val="155E77"/>
                  </a:gs>
                  <a:gs pos="100000">
                    <a:srgbClr val="155E77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7CE7B06F-E75B-47A1-BE70-1DCD8FBE260A}"/>
                </a:ext>
              </a:extLst>
            </p:cNvPr>
            <p:cNvSpPr/>
            <p:nvPr/>
          </p:nvSpPr>
          <p:spPr>
            <a:xfrm>
              <a:off x="5480391" y="4855592"/>
              <a:ext cx="1476344" cy="503388"/>
            </a:xfrm>
            <a:prstGeom prst="roundRect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500" b="1" dirty="0"/>
                <a:t>Xylene Isomerization</a:t>
              </a:r>
              <a:endParaRPr lang="ru-RU" sz="1500" b="1" dirty="0"/>
            </a:p>
          </p:txBody>
        </p:sp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57EB5DBC-A158-4823-AB93-0B8FD0EB9263}"/>
                </a:ext>
              </a:extLst>
            </p:cNvPr>
            <p:cNvGrpSpPr/>
            <p:nvPr/>
          </p:nvGrpSpPr>
          <p:grpSpPr>
            <a:xfrm>
              <a:off x="3934800" y="3583728"/>
              <a:ext cx="1705440" cy="890906"/>
              <a:chOff x="3920935" y="3516241"/>
              <a:chExt cx="1705440" cy="890906"/>
            </a:xfrm>
          </p:grpSpPr>
          <p:sp>
            <p:nvSpPr>
              <p:cNvPr id="43" name="Прямоугольник: скругленные углы 42">
                <a:extLst>
                  <a:ext uri="{FF2B5EF4-FFF2-40B4-BE49-F238E27FC236}">
                    <a16:creationId xmlns:a16="http://schemas.microsoft.com/office/drawing/2014/main" id="{CACB8DBA-814F-4553-B661-2D52B7B97335}"/>
                  </a:ext>
                </a:extLst>
              </p:cNvPr>
              <p:cNvSpPr/>
              <p:nvPr/>
            </p:nvSpPr>
            <p:spPr>
              <a:xfrm>
                <a:off x="3920935" y="3516241"/>
                <a:ext cx="1705440" cy="890906"/>
              </a:xfrm>
              <a:prstGeom prst="roundRect">
                <a:avLst/>
              </a:prstGeom>
              <a:solidFill>
                <a:srgbClr val="BAE4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4" name="Группа 43">
                <a:extLst>
                  <a:ext uri="{FF2B5EF4-FFF2-40B4-BE49-F238E27FC236}">
                    <a16:creationId xmlns:a16="http://schemas.microsoft.com/office/drawing/2014/main" id="{499C3096-A6B2-4CC6-BBA7-735B4E819AFA}"/>
                  </a:ext>
                </a:extLst>
              </p:cNvPr>
              <p:cNvGrpSpPr/>
              <p:nvPr/>
            </p:nvGrpSpPr>
            <p:grpSpPr>
              <a:xfrm>
                <a:off x="4001843" y="3561209"/>
                <a:ext cx="1543624" cy="786685"/>
                <a:chOff x="4069776" y="4171616"/>
                <a:chExt cx="1543623" cy="768892"/>
              </a:xfrm>
            </p:grpSpPr>
            <p:sp>
              <p:nvSpPr>
                <p:cNvPr id="45" name="Прямоугольник: скругленные углы 44">
                  <a:extLst>
                    <a:ext uri="{FF2B5EF4-FFF2-40B4-BE49-F238E27FC236}">
                      <a16:creationId xmlns:a16="http://schemas.microsoft.com/office/drawing/2014/main" id="{0FED66F0-767B-4496-8924-E496A1D6627B}"/>
                    </a:ext>
                  </a:extLst>
                </p:cNvPr>
                <p:cNvSpPr/>
                <p:nvPr/>
              </p:nvSpPr>
              <p:spPr>
                <a:xfrm>
                  <a:off x="4069777" y="4171616"/>
                  <a:ext cx="1543622" cy="333249"/>
                </a:xfrm>
                <a:prstGeom prst="roundRect">
                  <a:avLst/>
                </a:prstGeom>
                <a:solidFill>
                  <a:srgbClr val="AF864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500" b="1" dirty="0"/>
                    <a:t>Reforming SRR</a:t>
                  </a:r>
                  <a:endParaRPr lang="ru-RU" sz="1500" b="1" dirty="0"/>
                </a:p>
              </p:txBody>
            </p:sp>
            <p:sp>
              <p:nvSpPr>
                <p:cNvPr id="46" name="Прямоугольник: скругленные углы 45">
                  <a:extLst>
                    <a:ext uri="{FF2B5EF4-FFF2-40B4-BE49-F238E27FC236}">
                      <a16:creationId xmlns:a16="http://schemas.microsoft.com/office/drawing/2014/main" id="{19C27CFC-A694-472E-B5EC-B200F2BFABFB}"/>
                    </a:ext>
                  </a:extLst>
                </p:cNvPr>
                <p:cNvSpPr/>
                <p:nvPr/>
              </p:nvSpPr>
              <p:spPr>
                <a:xfrm>
                  <a:off x="4069776" y="4607261"/>
                  <a:ext cx="1543623" cy="333247"/>
                </a:xfrm>
                <a:prstGeom prst="roundRect">
                  <a:avLst/>
                </a:prstGeom>
                <a:solidFill>
                  <a:srgbClr val="155E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500" b="1" dirty="0"/>
                    <a:t>Reforming CCR</a:t>
                  </a:r>
                  <a:endParaRPr lang="ru-RU" sz="1500" b="1" dirty="0"/>
                </a:p>
              </p:txBody>
            </p:sp>
          </p:grpSp>
        </p:grp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C36AC518-572D-47DA-99AA-E4674107DBDB}"/>
                </a:ext>
              </a:extLst>
            </p:cNvPr>
            <p:cNvCxnSpPr>
              <a:cxnSpLocks/>
            </p:cNvCxnSpPr>
            <p:nvPr/>
          </p:nvCxnSpPr>
          <p:spPr>
            <a:xfrm>
              <a:off x="5671820" y="3217857"/>
              <a:ext cx="348103" cy="0"/>
            </a:xfrm>
            <a:prstGeom prst="line">
              <a:avLst/>
            </a:prstGeom>
            <a:ln w="31750">
              <a:gradFill flip="none" rotWithShape="1">
                <a:gsLst>
                  <a:gs pos="35000">
                    <a:srgbClr val="AF864F"/>
                  </a:gs>
                  <a:gs pos="87000">
                    <a:srgbClr val="155E77"/>
                  </a:gs>
                  <a:gs pos="100000">
                    <a:srgbClr val="155E7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48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469C3-09C8-4E61-BB81-05EF85B06831}"/>
              </a:ext>
            </a:extLst>
          </p:cNvPr>
          <p:cNvSpPr txBox="1"/>
          <p:nvPr/>
        </p:nvSpPr>
        <p:spPr>
          <a:xfrm>
            <a:off x="543743" y="820555"/>
            <a:ext cx="8056514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500" b="1" dirty="0">
                <a:solidFill>
                  <a:srgbClr val="AF864F"/>
                </a:solidFill>
              </a:rPr>
              <a:t>REF</a:t>
            </a:r>
            <a:r>
              <a:rPr lang="en-US" sz="3500" b="1" dirty="0">
                <a:solidFill>
                  <a:srgbClr val="155E77"/>
                </a:solidFill>
              </a:rPr>
              <a:t> series catalysts</a:t>
            </a:r>
            <a:r>
              <a:rPr lang="ru-RU" sz="3500" b="1" dirty="0">
                <a:solidFill>
                  <a:srgbClr val="155E77"/>
                </a:solidFill>
              </a:rPr>
              <a:t> </a:t>
            </a:r>
            <a:r>
              <a:rPr lang="en-US" sz="3500" b="1" dirty="0">
                <a:solidFill>
                  <a:srgbClr val="155E77"/>
                </a:solidFill>
              </a:rPr>
              <a:t>for</a:t>
            </a:r>
          </a:p>
          <a:p>
            <a:pPr algn="ctr">
              <a:lnSpc>
                <a:spcPct val="80000"/>
              </a:lnSpc>
            </a:pPr>
            <a:r>
              <a:rPr lang="en-US" sz="3500" b="1" dirty="0">
                <a:solidFill>
                  <a:srgbClr val="155E77"/>
                </a:solidFill>
              </a:rPr>
              <a:t> </a:t>
            </a:r>
            <a:r>
              <a:rPr lang="en-US" sz="3500" b="1" dirty="0">
                <a:solidFill>
                  <a:srgbClr val="AF864F"/>
                </a:solidFill>
              </a:rPr>
              <a:t>fixed bed reforming units</a:t>
            </a:r>
            <a:endParaRPr lang="ru-RU" sz="3500" b="1" dirty="0">
              <a:solidFill>
                <a:srgbClr val="AF864F"/>
              </a:solidFill>
            </a:endParaRPr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0E8D233A-26AD-4E84-A09E-C85665E548EC}"/>
              </a:ext>
            </a:extLst>
          </p:cNvPr>
          <p:cNvGrpSpPr/>
          <p:nvPr/>
        </p:nvGrpSpPr>
        <p:grpSpPr>
          <a:xfrm>
            <a:off x="820130" y="1936433"/>
            <a:ext cx="7503740" cy="963252"/>
            <a:chOff x="968917" y="2206417"/>
            <a:chExt cx="6774892" cy="963252"/>
          </a:xfrm>
        </p:grpSpPr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F8694BE9-5C15-4B60-8CEF-CC2B9058F459}"/>
                </a:ext>
              </a:extLst>
            </p:cNvPr>
            <p:cNvSpPr/>
            <p:nvPr/>
          </p:nvSpPr>
          <p:spPr>
            <a:xfrm>
              <a:off x="2380610" y="2338058"/>
              <a:ext cx="1262671" cy="690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b="1" dirty="0">
                  <a:solidFill>
                    <a:srgbClr val="AF864F"/>
                  </a:solidFill>
                </a:rPr>
                <a:t>REF</a:t>
              </a:r>
              <a:r>
                <a:rPr lang="ru-RU" sz="2400" b="1" dirty="0">
                  <a:solidFill>
                    <a:srgbClr val="AF864F"/>
                  </a:solidFill>
                </a:rPr>
                <a:t>-125 </a:t>
              </a:r>
            </a:p>
            <a:p>
              <a:pPr>
                <a:lnSpc>
                  <a:spcPct val="80000"/>
                </a:lnSpc>
              </a:pPr>
              <a:r>
                <a:rPr lang="en-US" sz="2400" b="1" dirty="0">
                  <a:solidFill>
                    <a:srgbClr val="AF864F"/>
                  </a:solidFill>
                </a:rPr>
                <a:t>REF-130</a:t>
              </a:r>
              <a:endParaRPr lang="ru-RU" sz="2400" dirty="0">
                <a:solidFill>
                  <a:srgbClr val="AF864F"/>
                </a:solidFill>
              </a:endParaRPr>
            </a:p>
          </p:txBody>
        </p:sp>
        <p:grpSp>
          <p:nvGrpSpPr>
            <p:cNvPr id="63" name="Группа 62">
              <a:extLst>
                <a:ext uri="{FF2B5EF4-FFF2-40B4-BE49-F238E27FC236}">
                  <a16:creationId xmlns:a16="http://schemas.microsoft.com/office/drawing/2014/main" id="{0D007302-9318-43E6-B52F-55BB265B705E}"/>
                </a:ext>
              </a:extLst>
            </p:cNvPr>
            <p:cNvGrpSpPr/>
            <p:nvPr/>
          </p:nvGrpSpPr>
          <p:grpSpPr>
            <a:xfrm>
              <a:off x="5932749" y="2206417"/>
              <a:ext cx="1811060" cy="963252"/>
              <a:chOff x="5866760" y="2206417"/>
              <a:chExt cx="1811060" cy="963252"/>
            </a:xfrm>
          </p:grpSpPr>
          <p:pic>
            <p:nvPicPr>
              <p:cNvPr id="53" name="Рисунок 52" descr="Изображение выглядит как рисунок&#10;&#10;Автоматически созданное описание">
                <a:extLst>
                  <a:ext uri="{FF2B5EF4-FFF2-40B4-BE49-F238E27FC236}">
                    <a16:creationId xmlns:a16="http://schemas.microsoft.com/office/drawing/2014/main" id="{223EBDDF-AA60-4026-9C4A-2929C57B7C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7755" y="2428145"/>
                <a:ext cx="510465" cy="510465"/>
              </a:xfrm>
              <a:prstGeom prst="rect">
                <a:avLst/>
              </a:prstGeom>
            </p:spPr>
          </p:pic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92CD7281-72F5-40FA-ACAC-D14F587C1474}"/>
                  </a:ext>
                </a:extLst>
              </p:cNvPr>
              <p:cNvSpPr/>
              <p:nvPr/>
            </p:nvSpPr>
            <p:spPr>
              <a:xfrm>
                <a:off x="6063687" y="2206417"/>
                <a:ext cx="1191876" cy="849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sz="6000" b="1" dirty="0">
                    <a:solidFill>
                      <a:srgbClr val="B99464"/>
                    </a:solidFill>
                  </a:rPr>
                  <a:t>17</a:t>
                </a:r>
                <a:endParaRPr lang="ru-RU" sz="2400" dirty="0">
                  <a:solidFill>
                    <a:srgbClr val="B99464"/>
                  </a:solidFill>
                </a:endParaRPr>
              </a:p>
            </p:txBody>
          </p:sp>
          <p:sp>
            <p:nvSpPr>
              <p:cNvPr id="55" name="Прямоугольник 54">
                <a:extLst>
                  <a:ext uri="{FF2B5EF4-FFF2-40B4-BE49-F238E27FC236}">
                    <a16:creationId xmlns:a16="http://schemas.microsoft.com/office/drawing/2014/main" id="{CEABCD4B-2336-4A41-8918-00E66F0BD997}"/>
                  </a:ext>
                </a:extLst>
              </p:cNvPr>
              <p:cNvSpPr/>
              <p:nvPr/>
            </p:nvSpPr>
            <p:spPr>
              <a:xfrm>
                <a:off x="5866760" y="2738782"/>
                <a:ext cx="181106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155E77"/>
                    </a:solidFill>
                  </a:rPr>
                  <a:t>     units</a:t>
                </a:r>
                <a:endParaRPr lang="ru-RU" sz="2200" b="1" dirty="0"/>
              </a:p>
            </p:txBody>
          </p:sp>
        </p:grp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B4BE64BC-B4D1-457C-AAED-93F24DAE5053}"/>
                </a:ext>
              </a:extLst>
            </p:cNvPr>
            <p:cNvSpPr/>
            <p:nvPr/>
          </p:nvSpPr>
          <p:spPr>
            <a:xfrm>
              <a:off x="968917" y="2498391"/>
              <a:ext cx="1573847" cy="3699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200" b="1" dirty="0">
                  <a:solidFill>
                    <a:srgbClr val="155E77"/>
                  </a:solidFill>
                </a:rPr>
                <a:t>Catalysts</a:t>
              </a:r>
              <a:endParaRPr lang="ru-RU" sz="2200" dirty="0">
                <a:solidFill>
                  <a:srgbClr val="155E77"/>
                </a:solidFill>
              </a:endParaRP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1E2A8DE1-8AE1-41B9-8560-1DA3C96D8320}"/>
                </a:ext>
              </a:extLst>
            </p:cNvPr>
            <p:cNvSpPr/>
            <p:nvPr/>
          </p:nvSpPr>
          <p:spPr>
            <a:xfrm>
              <a:off x="3640522" y="2467934"/>
              <a:ext cx="246263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155E77"/>
                  </a:solidFill>
                </a:rPr>
                <a:t>operating experience</a:t>
              </a:r>
              <a:endParaRPr lang="ru-RU" sz="2200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217C9E3-1D29-4A39-985B-7E2EB4BDB5F7}"/>
              </a:ext>
            </a:extLst>
          </p:cNvPr>
          <p:cNvGrpSpPr/>
          <p:nvPr/>
        </p:nvGrpSpPr>
        <p:grpSpPr>
          <a:xfrm>
            <a:off x="786906" y="3116710"/>
            <a:ext cx="7835904" cy="2234029"/>
            <a:chOff x="1266825" y="3202808"/>
            <a:chExt cx="7171799" cy="2009775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EABE0758-53FB-42A9-BBA4-79408BA329EF}"/>
                </a:ext>
              </a:extLst>
            </p:cNvPr>
            <p:cNvSpPr/>
            <p:nvPr/>
          </p:nvSpPr>
          <p:spPr>
            <a:xfrm>
              <a:off x="1266825" y="3202808"/>
              <a:ext cx="6928602" cy="200977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B994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AB72385F-95CA-4AAB-A35E-7B0E70D39D90}"/>
                </a:ext>
              </a:extLst>
            </p:cNvPr>
            <p:cNvGrpSpPr/>
            <p:nvPr/>
          </p:nvGrpSpPr>
          <p:grpSpPr>
            <a:xfrm>
              <a:off x="1606052" y="3322886"/>
              <a:ext cx="6832572" cy="1796977"/>
              <a:chOff x="1931078" y="3696696"/>
              <a:chExt cx="6832572" cy="179697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F09C8A-A834-4FEC-92AA-04CF6EC44CF1}"/>
                  </a:ext>
                </a:extLst>
              </p:cNvPr>
              <p:cNvSpPr txBox="1"/>
              <p:nvPr/>
            </p:nvSpPr>
            <p:spPr>
              <a:xfrm>
                <a:off x="2393943" y="4645486"/>
                <a:ext cx="6052578" cy="37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700" b="1">
                    <a:solidFill>
                      <a:srgbClr val="155E77"/>
                    </a:solidFill>
                  </a:defRPr>
                </a:lvl1pPr>
              </a:lstStyle>
              <a:p>
                <a:r>
                  <a:rPr lang="en-US" sz="2100" dirty="0"/>
                  <a:t>Longer service cycle up to </a:t>
                </a:r>
                <a:r>
                  <a:rPr lang="ru-RU" sz="2100" dirty="0"/>
                  <a:t>4 </a:t>
                </a:r>
                <a:r>
                  <a:rPr lang="en-US" sz="2100" dirty="0"/>
                  <a:t>years</a:t>
                </a:r>
                <a:endParaRPr lang="ru-RU" sz="2100" dirty="0"/>
              </a:p>
            </p:txBody>
          </p:sp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5A5C26FF-1E2D-4B9D-AB5E-B17122A9F107}"/>
                  </a:ext>
                </a:extLst>
              </p:cNvPr>
              <p:cNvGrpSpPr/>
              <p:nvPr/>
            </p:nvGrpSpPr>
            <p:grpSpPr>
              <a:xfrm>
                <a:off x="1938230" y="4709411"/>
                <a:ext cx="273500" cy="273500"/>
                <a:chOff x="889194" y="1719891"/>
                <a:chExt cx="368515" cy="368515"/>
              </a:xfrm>
            </p:grpSpPr>
            <p:sp>
              <p:nvSpPr>
                <p:cNvPr id="22" name="Блок-схема: узел 21">
                  <a:extLst>
                    <a:ext uri="{FF2B5EF4-FFF2-40B4-BE49-F238E27FC236}">
                      <a16:creationId xmlns:a16="http://schemas.microsoft.com/office/drawing/2014/main" id="{530EFA3B-CC92-4518-9036-04B5A58FBE03}"/>
                    </a:ext>
                  </a:extLst>
                </p:cNvPr>
                <p:cNvSpPr/>
                <p:nvPr/>
              </p:nvSpPr>
              <p:spPr>
                <a:xfrm>
                  <a:off x="889194" y="1719891"/>
                  <a:ext cx="368515" cy="368515"/>
                </a:xfrm>
                <a:prstGeom prst="flowChartConnector">
                  <a:avLst/>
                </a:prstGeom>
                <a:solidFill>
                  <a:srgbClr val="155E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Стрелка: шеврон 22">
                  <a:extLst>
                    <a:ext uri="{FF2B5EF4-FFF2-40B4-BE49-F238E27FC236}">
                      <a16:creationId xmlns:a16="http://schemas.microsoft.com/office/drawing/2014/main" id="{44E24631-2933-4D33-9039-7B846ECE9863}"/>
                    </a:ext>
                  </a:extLst>
                </p:cNvPr>
                <p:cNvSpPr/>
                <p:nvPr/>
              </p:nvSpPr>
              <p:spPr>
                <a:xfrm>
                  <a:off x="974336" y="1800343"/>
                  <a:ext cx="201395" cy="207616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AF864F"/>
                    </a:solidFill>
                  </a:endParaRPr>
                </a:p>
              </p:txBody>
            </p:sp>
          </p:grpSp>
          <p:grpSp>
            <p:nvGrpSpPr>
              <p:cNvPr id="30" name="Группа 29">
                <a:extLst>
                  <a:ext uri="{FF2B5EF4-FFF2-40B4-BE49-F238E27FC236}">
                    <a16:creationId xmlns:a16="http://schemas.microsoft.com/office/drawing/2014/main" id="{08BB1315-F8FE-451A-81DB-8FC40F6B2298}"/>
                  </a:ext>
                </a:extLst>
              </p:cNvPr>
              <p:cNvGrpSpPr/>
              <p:nvPr/>
            </p:nvGrpSpPr>
            <p:grpSpPr>
              <a:xfrm>
                <a:off x="1931078" y="3776017"/>
                <a:ext cx="273499" cy="273500"/>
                <a:chOff x="879557" y="1738839"/>
                <a:chExt cx="368514" cy="368515"/>
              </a:xfrm>
            </p:grpSpPr>
            <p:sp>
              <p:nvSpPr>
                <p:cNvPr id="31" name="Блок-схема: узел 30">
                  <a:extLst>
                    <a:ext uri="{FF2B5EF4-FFF2-40B4-BE49-F238E27FC236}">
                      <a16:creationId xmlns:a16="http://schemas.microsoft.com/office/drawing/2014/main" id="{7DF082CB-8D2C-4392-ACF4-98E4868DA740}"/>
                    </a:ext>
                  </a:extLst>
                </p:cNvPr>
                <p:cNvSpPr/>
                <p:nvPr/>
              </p:nvSpPr>
              <p:spPr>
                <a:xfrm>
                  <a:off x="879557" y="1738839"/>
                  <a:ext cx="368514" cy="368515"/>
                </a:xfrm>
                <a:prstGeom prst="flowChartConnector">
                  <a:avLst/>
                </a:prstGeom>
                <a:solidFill>
                  <a:srgbClr val="155E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rgbClr val="155E77"/>
                    </a:solidFill>
                  </a:endParaRPr>
                </a:p>
              </p:txBody>
            </p:sp>
            <p:sp>
              <p:nvSpPr>
                <p:cNvPr id="32" name="Стрелка: шеврон 31">
                  <a:extLst>
                    <a:ext uri="{FF2B5EF4-FFF2-40B4-BE49-F238E27FC236}">
                      <a16:creationId xmlns:a16="http://schemas.microsoft.com/office/drawing/2014/main" id="{E3FF13D0-B5A5-4279-89C1-C2305139D7A0}"/>
                    </a:ext>
                  </a:extLst>
                </p:cNvPr>
                <p:cNvSpPr/>
                <p:nvPr/>
              </p:nvSpPr>
              <p:spPr>
                <a:xfrm>
                  <a:off x="974335" y="1800340"/>
                  <a:ext cx="201396" cy="207616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AF864F"/>
                    </a:solidFill>
                  </a:endParaRP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F02262A-BFE4-4BF5-BE5A-8E40ABD51516}"/>
                  </a:ext>
                </a:extLst>
              </p:cNvPr>
              <p:cNvSpPr txBox="1"/>
              <p:nvPr/>
            </p:nvSpPr>
            <p:spPr>
              <a:xfrm>
                <a:off x="2393943" y="4171093"/>
                <a:ext cx="5405844" cy="37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b="1" dirty="0">
                    <a:solidFill>
                      <a:srgbClr val="AF864F"/>
                    </a:solidFill>
                  </a:rPr>
                  <a:t>Possible operation at low pressure</a:t>
                </a:r>
                <a:endParaRPr lang="ru-RU" sz="2100" b="1" dirty="0">
                  <a:solidFill>
                    <a:srgbClr val="AF864F"/>
                  </a:solidFill>
                </a:endParaRPr>
              </a:p>
            </p:txBody>
          </p:sp>
          <p:grpSp>
            <p:nvGrpSpPr>
              <p:cNvPr id="34" name="Группа 33">
                <a:extLst>
                  <a:ext uri="{FF2B5EF4-FFF2-40B4-BE49-F238E27FC236}">
                    <a16:creationId xmlns:a16="http://schemas.microsoft.com/office/drawing/2014/main" id="{7870CE76-8822-4063-B328-53795A2AE1E4}"/>
                  </a:ext>
                </a:extLst>
              </p:cNvPr>
              <p:cNvGrpSpPr/>
              <p:nvPr/>
            </p:nvGrpSpPr>
            <p:grpSpPr>
              <a:xfrm>
                <a:off x="1938230" y="4235683"/>
                <a:ext cx="273500" cy="273500"/>
                <a:chOff x="889194" y="1719895"/>
                <a:chExt cx="368515" cy="368516"/>
              </a:xfrm>
            </p:grpSpPr>
            <p:sp>
              <p:nvSpPr>
                <p:cNvPr id="35" name="Блок-схема: узел 34">
                  <a:extLst>
                    <a:ext uri="{FF2B5EF4-FFF2-40B4-BE49-F238E27FC236}">
                      <a16:creationId xmlns:a16="http://schemas.microsoft.com/office/drawing/2014/main" id="{FCC7A6D8-8462-48E6-9138-3E5D2DE91551}"/>
                    </a:ext>
                  </a:extLst>
                </p:cNvPr>
                <p:cNvSpPr/>
                <p:nvPr/>
              </p:nvSpPr>
              <p:spPr>
                <a:xfrm>
                  <a:off x="889194" y="1719895"/>
                  <a:ext cx="368515" cy="368516"/>
                </a:xfrm>
                <a:prstGeom prst="flowChartConnector">
                  <a:avLst/>
                </a:prstGeom>
                <a:solidFill>
                  <a:srgbClr val="BF9E7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Стрелка: шеврон 35">
                  <a:extLst>
                    <a:ext uri="{FF2B5EF4-FFF2-40B4-BE49-F238E27FC236}">
                      <a16:creationId xmlns:a16="http://schemas.microsoft.com/office/drawing/2014/main" id="{021D7B65-71F6-4B60-B726-76057C3AB178}"/>
                    </a:ext>
                  </a:extLst>
                </p:cNvPr>
                <p:cNvSpPr/>
                <p:nvPr/>
              </p:nvSpPr>
              <p:spPr>
                <a:xfrm>
                  <a:off x="974336" y="1800344"/>
                  <a:ext cx="201395" cy="207616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AF864F"/>
                    </a:solidFill>
                  </a:endParaRP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9D704E0-7EB7-4FBC-B34C-3D9D55D87521}"/>
                  </a:ext>
                </a:extLst>
              </p:cNvPr>
              <p:cNvSpPr txBox="1"/>
              <p:nvPr/>
            </p:nvSpPr>
            <p:spPr>
              <a:xfrm>
                <a:off x="2393943" y="3696696"/>
                <a:ext cx="5961919" cy="37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700" b="1">
                    <a:solidFill>
                      <a:srgbClr val="AF864F"/>
                    </a:solidFill>
                  </a:defRPr>
                </a:lvl1pPr>
              </a:lstStyle>
              <a:p>
                <a:r>
                  <a:rPr lang="en-US" sz="2100" dirty="0">
                    <a:solidFill>
                      <a:srgbClr val="155E77"/>
                    </a:solidFill>
                  </a:rPr>
                  <a:t>RON boost up to </a:t>
                </a:r>
                <a:r>
                  <a:rPr lang="ru-RU" sz="2100" dirty="0">
                    <a:solidFill>
                      <a:srgbClr val="155E77"/>
                    </a:solidFill>
                  </a:rPr>
                  <a:t>99 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C900E50-0C83-4A46-998D-323426FF7AC6}"/>
                  </a:ext>
                </a:extLst>
              </p:cNvPr>
              <p:cNvSpPr txBox="1"/>
              <p:nvPr/>
            </p:nvSpPr>
            <p:spPr>
              <a:xfrm>
                <a:off x="2393943" y="5119883"/>
                <a:ext cx="6369707" cy="37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b="1" dirty="0">
                    <a:solidFill>
                      <a:srgbClr val="AF864F"/>
                    </a:solidFill>
                  </a:rPr>
                  <a:t>High stability for severe operation</a:t>
                </a:r>
                <a:endParaRPr lang="ru-RU" sz="2100" b="1" dirty="0">
                  <a:solidFill>
                    <a:srgbClr val="AF864F"/>
                  </a:solidFill>
                </a:endParaRPr>
              </a:p>
            </p:txBody>
          </p:sp>
          <p:grpSp>
            <p:nvGrpSpPr>
              <p:cNvPr id="61" name="Группа 60">
                <a:extLst>
                  <a:ext uri="{FF2B5EF4-FFF2-40B4-BE49-F238E27FC236}">
                    <a16:creationId xmlns:a16="http://schemas.microsoft.com/office/drawing/2014/main" id="{B731C03C-2665-4534-B657-0508CBAE7B63}"/>
                  </a:ext>
                </a:extLst>
              </p:cNvPr>
              <p:cNvGrpSpPr/>
              <p:nvPr/>
            </p:nvGrpSpPr>
            <p:grpSpPr>
              <a:xfrm>
                <a:off x="1938230" y="5183140"/>
                <a:ext cx="273500" cy="273500"/>
                <a:chOff x="1938230" y="5192567"/>
                <a:chExt cx="273500" cy="273500"/>
              </a:xfrm>
            </p:grpSpPr>
            <p:sp>
              <p:nvSpPr>
                <p:cNvPr id="59" name="Блок-схема: узел 58">
                  <a:extLst>
                    <a:ext uri="{FF2B5EF4-FFF2-40B4-BE49-F238E27FC236}">
                      <a16:creationId xmlns:a16="http://schemas.microsoft.com/office/drawing/2014/main" id="{4BB284F0-F4E9-44A7-81C6-46CABF8AAB35}"/>
                    </a:ext>
                  </a:extLst>
                </p:cNvPr>
                <p:cNvSpPr/>
                <p:nvPr/>
              </p:nvSpPr>
              <p:spPr>
                <a:xfrm>
                  <a:off x="1938230" y="5192567"/>
                  <a:ext cx="273500" cy="273500"/>
                </a:xfrm>
                <a:prstGeom prst="flowChartConnector">
                  <a:avLst/>
                </a:prstGeom>
                <a:solidFill>
                  <a:srgbClr val="BF9E7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Стрелка: шеврон 59">
                  <a:extLst>
                    <a:ext uri="{FF2B5EF4-FFF2-40B4-BE49-F238E27FC236}">
                      <a16:creationId xmlns:a16="http://schemas.microsoft.com/office/drawing/2014/main" id="{3C4D54E1-4328-410D-AFD7-D4992C9B490D}"/>
                    </a:ext>
                  </a:extLst>
                </p:cNvPr>
                <p:cNvSpPr/>
                <p:nvPr/>
              </p:nvSpPr>
              <p:spPr>
                <a:xfrm>
                  <a:off x="2001420" y="5252272"/>
                  <a:ext cx="149470" cy="154086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AF864F"/>
                    </a:solidFill>
                  </a:endParaRPr>
                </a:p>
              </p:txBody>
            </p:sp>
          </p:grpSp>
        </p:grp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FB7E6605-BA1E-4208-88A3-2DFFFA085195}"/>
              </a:ext>
            </a:extLst>
          </p:cNvPr>
          <p:cNvGrpSpPr/>
          <p:nvPr/>
        </p:nvGrpSpPr>
        <p:grpSpPr>
          <a:xfrm>
            <a:off x="1567193" y="5545433"/>
            <a:ext cx="6009614" cy="658322"/>
            <a:chOff x="1703550" y="5551226"/>
            <a:chExt cx="6009614" cy="658322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6FB5B31F-56B5-451F-8FFF-81807F8250E7}"/>
                </a:ext>
              </a:extLst>
            </p:cNvPr>
            <p:cNvSpPr/>
            <p:nvPr/>
          </p:nvSpPr>
          <p:spPr>
            <a:xfrm>
              <a:off x="2699650" y="5551226"/>
              <a:ext cx="5013514" cy="658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 b="1" dirty="0">
                  <a:solidFill>
                    <a:srgbClr val="C00000"/>
                  </a:solidFill>
                </a:rPr>
                <a:t>Possible catalyst replacement </a:t>
              </a:r>
              <a:endParaRPr lang="ru-RU" sz="2400" b="1" dirty="0">
                <a:solidFill>
                  <a:srgbClr val="C00000"/>
                </a:solidFill>
              </a:endParaRPr>
            </a:p>
            <a:p>
              <a:pPr>
                <a:lnSpc>
                  <a:spcPct val="75000"/>
                </a:lnSpc>
              </a:pPr>
              <a:r>
                <a:rPr lang="en-US" sz="2400" b="1" dirty="0">
                  <a:solidFill>
                    <a:srgbClr val="C00000"/>
                  </a:solidFill>
                </a:rPr>
                <a:t>in</a:t>
              </a:r>
              <a:r>
                <a:rPr lang="ru-RU" sz="2400" b="1" dirty="0">
                  <a:solidFill>
                    <a:srgbClr val="C00000"/>
                  </a:solidFill>
                </a:rPr>
                <a:t> </a:t>
              </a:r>
              <a:r>
                <a:rPr lang="en-US" sz="2400" b="1" dirty="0">
                  <a:solidFill>
                    <a:srgbClr val="C00000"/>
                  </a:solidFill>
                </a:rPr>
                <a:t>operating SRR units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  <p:pic>
          <p:nvPicPr>
            <p:cNvPr id="81" name="Рисунок 80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A3E5E30C-BBD8-46D0-92C3-7548D6856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3550" y="5610911"/>
              <a:ext cx="493685" cy="493268"/>
            </a:xfrm>
            <a:prstGeom prst="rect">
              <a:avLst/>
            </a:prstGeom>
          </p:spPr>
        </p:pic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828C171-2189-4891-9715-7137BF2334E1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2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469C3-09C8-4E61-BB81-05EF85B06831}"/>
              </a:ext>
            </a:extLst>
          </p:cNvPr>
          <p:cNvSpPr txBox="1"/>
          <p:nvPr/>
        </p:nvSpPr>
        <p:spPr>
          <a:xfrm>
            <a:off x="1107347" y="789278"/>
            <a:ext cx="6929306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500" b="1" dirty="0">
                <a:solidFill>
                  <a:srgbClr val="AF864F"/>
                </a:solidFill>
              </a:rPr>
              <a:t>SRR catalysts. </a:t>
            </a:r>
            <a:r>
              <a:rPr lang="en-US" sz="3500" b="1" dirty="0">
                <a:solidFill>
                  <a:srgbClr val="155E77"/>
                </a:solidFill>
              </a:rPr>
              <a:t>Comparative analysis </a:t>
            </a:r>
            <a:endParaRPr lang="ru-RU" sz="3500" b="1" baseline="30000" dirty="0">
              <a:solidFill>
                <a:srgbClr val="AF864F"/>
              </a:solidFill>
            </a:endParaRPr>
          </a:p>
        </p:txBody>
      </p:sp>
      <p:graphicFrame>
        <p:nvGraphicFramePr>
          <p:cNvPr id="83" name="Таблица 83">
            <a:extLst>
              <a:ext uri="{FF2B5EF4-FFF2-40B4-BE49-F238E27FC236}">
                <a16:creationId xmlns:a16="http://schemas.microsoft.com/office/drawing/2014/main" id="{F17DDD04-93D4-4BE9-BE62-626FF163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31693"/>
              </p:ext>
            </p:extLst>
          </p:nvPr>
        </p:nvGraphicFramePr>
        <p:xfrm>
          <a:off x="188752" y="1644642"/>
          <a:ext cx="8766495" cy="453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072">
                  <a:extLst>
                    <a:ext uri="{9D8B030D-6E8A-4147-A177-3AD203B41FA5}">
                      <a16:colId xmlns:a16="http://schemas.microsoft.com/office/drawing/2014/main" val="4005250826"/>
                    </a:ext>
                  </a:extLst>
                </a:gridCol>
                <a:gridCol w="2123626">
                  <a:extLst>
                    <a:ext uri="{9D8B030D-6E8A-4147-A177-3AD203B41FA5}">
                      <a16:colId xmlns:a16="http://schemas.microsoft.com/office/drawing/2014/main" val="1075948691"/>
                    </a:ext>
                  </a:extLst>
                </a:gridCol>
                <a:gridCol w="1663332">
                  <a:extLst>
                    <a:ext uri="{9D8B030D-6E8A-4147-A177-3AD203B41FA5}">
                      <a16:colId xmlns:a16="http://schemas.microsoft.com/office/drawing/2014/main" val="2089603443"/>
                    </a:ext>
                  </a:extLst>
                </a:gridCol>
                <a:gridCol w="2301465">
                  <a:extLst>
                    <a:ext uri="{9D8B030D-6E8A-4147-A177-3AD203B41FA5}">
                      <a16:colId xmlns:a16="http://schemas.microsoft.com/office/drawing/2014/main" val="3301129890"/>
                    </a:ext>
                  </a:extLst>
                </a:gridCol>
              </a:tblGrid>
              <a:tr h="900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B99464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dirty="0"/>
                        <a:t>Conventional commercial catalyst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9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</a:t>
                      </a:r>
                      <a:r>
                        <a:rPr lang="en-US" sz="2400" baseline="30000" dirty="0"/>
                        <a:t>Ultra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94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Benefits</a:t>
                      </a:r>
                      <a:endParaRPr lang="ru-RU" sz="2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9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37376"/>
                  </a:ext>
                </a:extLst>
              </a:tr>
              <a:tr h="893724">
                <a:tc>
                  <a:txBody>
                    <a:bodyPr/>
                    <a:lstStyle/>
                    <a:p>
                      <a:r>
                        <a:rPr lang="ru-RU" sz="2100" b="1" dirty="0">
                          <a:solidFill>
                            <a:srgbClr val="155E77"/>
                          </a:solidFill>
                        </a:rPr>
                        <a:t>  </a:t>
                      </a:r>
                      <a:r>
                        <a:rPr lang="en-US" sz="2100" b="1" dirty="0">
                          <a:solidFill>
                            <a:srgbClr val="155E77"/>
                          </a:solidFill>
                        </a:rPr>
                        <a:t>RON</a:t>
                      </a:r>
                      <a:endParaRPr lang="ru-RU" sz="2100" b="1" dirty="0">
                        <a:solidFill>
                          <a:srgbClr val="155E77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rgbClr val="155E77"/>
                          </a:solidFill>
                        </a:rPr>
                        <a:t>96-98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rgbClr val="155E77"/>
                          </a:solidFill>
                        </a:rPr>
                        <a:t>98-99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rgbClr val="155E77"/>
                          </a:solidFill>
                        </a:rPr>
                        <a:t>Reformate up to </a:t>
                      </a:r>
                      <a:r>
                        <a:rPr lang="ru-RU" sz="1600" b="1" dirty="0">
                          <a:solidFill>
                            <a:srgbClr val="155E77"/>
                          </a:solidFill>
                        </a:rPr>
                        <a:t>99</a:t>
                      </a:r>
                      <a:r>
                        <a:rPr lang="en-US" sz="1600" b="1" dirty="0">
                          <a:solidFill>
                            <a:srgbClr val="155E77"/>
                          </a:solidFill>
                        </a:rPr>
                        <a:t> RON  </a:t>
                      </a:r>
                      <a:endParaRPr lang="ru-RU" sz="1600" b="1" dirty="0">
                        <a:solidFill>
                          <a:srgbClr val="155E77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95044"/>
                  </a:ext>
                </a:extLst>
              </a:tr>
              <a:tr h="94804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900" b="1" dirty="0">
                          <a:solidFill>
                            <a:schemeClr val="bg1"/>
                          </a:solidFill>
                        </a:rPr>
                        <a:t>Service cycle</a:t>
                      </a:r>
                      <a:r>
                        <a:rPr lang="ru-RU" sz="1900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900" b="1" dirty="0">
                          <a:solidFill>
                            <a:schemeClr val="bg1"/>
                          </a:solidFill>
                        </a:rPr>
                        <a:t>years 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chemeClr val="bg1"/>
                          </a:solidFill>
                        </a:rPr>
                        <a:t>2-3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chemeClr val="bg1"/>
                          </a:solidFill>
                        </a:rPr>
                        <a:t>3-4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High stability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=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Service cycle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- 4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years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7142"/>
                  </a:ext>
                </a:extLst>
              </a:tr>
              <a:tr h="89372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100" b="1" dirty="0">
                          <a:solidFill>
                            <a:srgbClr val="155E77"/>
                          </a:solidFill>
                        </a:rPr>
                        <a:t>  </a:t>
                      </a:r>
                      <a:r>
                        <a:rPr lang="en-US" sz="2100" b="1" dirty="0">
                          <a:solidFill>
                            <a:srgbClr val="155E77"/>
                          </a:solidFill>
                        </a:rPr>
                        <a:t>Reformate yield</a:t>
                      </a:r>
                      <a:r>
                        <a:rPr lang="ru-RU" sz="2100" b="1" dirty="0">
                          <a:solidFill>
                            <a:srgbClr val="155E77"/>
                          </a:solidFill>
                        </a:rPr>
                        <a:t>, </a:t>
                      </a:r>
                      <a:br>
                        <a:rPr lang="ru-RU" sz="2100" b="1" dirty="0">
                          <a:solidFill>
                            <a:srgbClr val="155E77"/>
                          </a:solidFill>
                        </a:rPr>
                      </a:br>
                      <a:r>
                        <a:rPr lang="ru-RU" sz="2100" b="1" dirty="0">
                          <a:solidFill>
                            <a:srgbClr val="155E77"/>
                          </a:solidFill>
                        </a:rPr>
                        <a:t>  </a:t>
                      </a:r>
                      <a:r>
                        <a:rPr lang="en-US" sz="2100" b="1" dirty="0">
                          <a:solidFill>
                            <a:srgbClr val="155E77"/>
                          </a:solidFill>
                        </a:rPr>
                        <a:t>wt. </a:t>
                      </a:r>
                      <a:r>
                        <a:rPr lang="ru-RU" sz="2100" b="1" dirty="0">
                          <a:solidFill>
                            <a:srgbClr val="155E77"/>
                          </a:solidFill>
                        </a:rPr>
                        <a:t>%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rgbClr val="155E77"/>
                          </a:solidFill>
                        </a:rPr>
                        <a:t>85-89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>
                          <a:solidFill>
                            <a:srgbClr val="155E77"/>
                          </a:solidFill>
                        </a:rPr>
                        <a:t>86-90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600" b="1" kern="1200" dirty="0">
                          <a:solidFill>
                            <a:srgbClr val="155E77"/>
                          </a:solidFill>
                          <a:latin typeface="+mn-lt"/>
                          <a:ea typeface="+mn-ea"/>
                          <a:cs typeface="+mn-cs"/>
                        </a:rPr>
                        <a:t>Enhanced reformate yield</a:t>
                      </a:r>
                      <a:endParaRPr lang="ru-RU" sz="1600" b="1" kern="1200" dirty="0">
                        <a:solidFill>
                          <a:srgbClr val="155E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31584"/>
                  </a:ext>
                </a:extLst>
              </a:tr>
              <a:tr h="8937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Hydrogen yield</a:t>
                      </a:r>
                      <a:r>
                        <a:rPr lang="ru-RU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ru-RU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wt. </a:t>
                      </a:r>
                      <a:r>
                        <a:rPr lang="ru-RU" sz="2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3-2</a:t>
                      </a:r>
                      <a:r>
                        <a:rPr lang="en-US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3-2</a:t>
                      </a:r>
                      <a:r>
                        <a:rPr lang="en-US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High selectivity</a:t>
                      </a:r>
                      <a:endParaRPr lang="ru-RU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enhanced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yield</a:t>
                      </a:r>
                      <a:endParaRPr lang="ru-RU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5E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596331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AAB8E7-23B5-40E6-B199-6B338DD4649D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59365E8D-B9C8-46B5-9F9D-AFADDEF365B5}"/>
              </a:ext>
            </a:extLst>
          </p:cNvPr>
          <p:cNvSpPr txBox="1">
            <a:spLocks/>
          </p:cNvSpPr>
          <p:nvPr/>
        </p:nvSpPr>
        <p:spPr>
          <a:xfrm>
            <a:off x="359319" y="835899"/>
            <a:ext cx="8232459" cy="67499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lnSpc>
                <a:spcPct val="90000"/>
              </a:lnSpc>
              <a:defRPr sz="2800">
                <a:solidFill>
                  <a:schemeClr val="accent5">
                    <a:lumMod val="50000"/>
                  </a:schemeClr>
                </a:solidFill>
                <a:latin typeface="Qanelas" panose="00000500000000000000" pitchFamily="50" charset="-52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en-US" sz="3300" b="1" dirty="0">
                <a:solidFill>
                  <a:srgbClr val="155E77"/>
                </a:solidFill>
                <a:latin typeface="+mn-lt"/>
              </a:rPr>
              <a:t>Commercial experience of</a:t>
            </a:r>
            <a:r>
              <a:rPr lang="ru-RU" altLang="en-US" sz="3300" b="1" dirty="0">
                <a:solidFill>
                  <a:srgbClr val="155E77"/>
                </a:solidFill>
                <a:latin typeface="+mn-lt"/>
              </a:rPr>
              <a:t> </a:t>
            </a:r>
            <a:r>
              <a:rPr lang="ru-RU" altLang="en-US" sz="3300" b="1" dirty="0">
                <a:solidFill>
                  <a:srgbClr val="B99464"/>
                </a:solidFill>
                <a:latin typeface="+mn-lt"/>
              </a:rPr>
              <a:t>CCR</a:t>
            </a:r>
            <a:r>
              <a:rPr lang="ru-RU" altLang="en-US" sz="3300" b="1" dirty="0">
                <a:latin typeface="+mn-lt"/>
              </a:rPr>
              <a:t> </a:t>
            </a:r>
            <a:r>
              <a:rPr lang="en-US" altLang="en-US" sz="3300" b="1" dirty="0">
                <a:solidFill>
                  <a:srgbClr val="155E77"/>
                </a:solidFill>
                <a:latin typeface="+mn-lt"/>
              </a:rPr>
              <a:t>unit conversion to </a:t>
            </a:r>
            <a:r>
              <a:rPr lang="en-US" altLang="en-US" sz="3300" b="1" dirty="0">
                <a:solidFill>
                  <a:srgbClr val="B99464"/>
                </a:solidFill>
                <a:latin typeface="+mn-lt"/>
              </a:rPr>
              <a:t>RC </a:t>
            </a:r>
            <a:r>
              <a:rPr lang="en-US" altLang="en-US" sz="3300" b="1" dirty="0">
                <a:solidFill>
                  <a:srgbClr val="155E77"/>
                </a:solidFill>
                <a:latin typeface="+mn-lt"/>
              </a:rPr>
              <a:t>catalyst</a:t>
            </a:r>
            <a:endParaRPr lang="ru-RU" altLang="en-US" sz="3300" b="1" dirty="0">
              <a:solidFill>
                <a:srgbClr val="155E77"/>
              </a:solidFill>
              <a:latin typeface="+mn-lt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6669DF5-7D60-48DA-9A35-236F3F7C7F9B}"/>
              </a:ext>
            </a:extLst>
          </p:cNvPr>
          <p:cNvSpPr/>
          <p:nvPr/>
        </p:nvSpPr>
        <p:spPr>
          <a:xfrm>
            <a:off x="379171" y="4004910"/>
            <a:ext cx="8261034" cy="553876"/>
          </a:xfrm>
          <a:prstGeom prst="rect">
            <a:avLst/>
          </a:prstGeom>
          <a:solidFill>
            <a:srgbClr val="155E77"/>
          </a:solidFill>
          <a:ln>
            <a:noFill/>
          </a:ln>
          <a:effectLst>
            <a:outerShdw blurRad="165100" dist="76200" dir="3300000" sx="99000" sy="99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>
              <a:solidFill>
                <a:srgbClr val="5195D3"/>
              </a:solidFill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956AE5E2-5D40-4F4F-AAAA-AD0556F94E98}"/>
              </a:ext>
            </a:extLst>
          </p:cNvPr>
          <p:cNvCxnSpPr>
            <a:cxnSpLocks/>
          </p:cNvCxnSpPr>
          <p:nvPr/>
        </p:nvCxnSpPr>
        <p:spPr>
          <a:xfrm>
            <a:off x="407746" y="2858494"/>
            <a:ext cx="8194359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9986CF8D-11F8-422E-B913-7797041F40AD}"/>
              </a:ext>
            </a:extLst>
          </p:cNvPr>
          <p:cNvCxnSpPr>
            <a:cxnSpLocks/>
          </p:cNvCxnSpPr>
          <p:nvPr/>
        </p:nvCxnSpPr>
        <p:spPr>
          <a:xfrm>
            <a:off x="407746" y="3233137"/>
            <a:ext cx="8194359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066B54E3-5955-498B-9F5A-AB758DE68C9E}"/>
              </a:ext>
            </a:extLst>
          </p:cNvPr>
          <p:cNvCxnSpPr>
            <a:cxnSpLocks/>
          </p:cNvCxnSpPr>
          <p:nvPr/>
        </p:nvCxnSpPr>
        <p:spPr>
          <a:xfrm>
            <a:off x="407746" y="3604897"/>
            <a:ext cx="8194359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ADE4197E-E32C-46EF-BA4E-3D82D0713322}"/>
              </a:ext>
            </a:extLst>
          </p:cNvPr>
          <p:cNvCxnSpPr>
            <a:cxnSpLocks/>
          </p:cNvCxnSpPr>
          <p:nvPr/>
        </p:nvCxnSpPr>
        <p:spPr>
          <a:xfrm>
            <a:off x="407746" y="2495029"/>
            <a:ext cx="8194359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6FD419C3-5380-40EF-A1B9-E1336FD5F0C0}"/>
              </a:ext>
            </a:extLst>
          </p:cNvPr>
          <p:cNvCxnSpPr>
            <a:cxnSpLocks/>
          </p:cNvCxnSpPr>
          <p:nvPr/>
        </p:nvCxnSpPr>
        <p:spPr>
          <a:xfrm>
            <a:off x="407746" y="2094118"/>
            <a:ext cx="8194359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186B19F0-AAD6-4603-85F3-CB644AC618B7}"/>
              </a:ext>
            </a:extLst>
          </p:cNvPr>
          <p:cNvCxnSpPr/>
          <p:nvPr/>
        </p:nvCxnSpPr>
        <p:spPr>
          <a:xfrm>
            <a:off x="4489208" y="1711346"/>
            <a:ext cx="4122422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762767AC-BEAB-4992-BBEC-BA9979AB278E}"/>
              </a:ext>
            </a:extLst>
          </p:cNvPr>
          <p:cNvGrpSpPr/>
          <p:nvPr/>
        </p:nvGrpSpPr>
        <p:grpSpPr>
          <a:xfrm>
            <a:off x="710980" y="2358449"/>
            <a:ext cx="1181835" cy="1621423"/>
            <a:chOff x="778092" y="3103330"/>
            <a:chExt cx="1181835" cy="1621423"/>
          </a:xfrm>
        </p:grpSpPr>
        <p:sp>
          <p:nvSpPr>
            <p:cNvPr id="5" name="Блок-схема: процесс 4">
              <a:extLst>
                <a:ext uri="{FF2B5EF4-FFF2-40B4-BE49-F238E27FC236}">
                  <a16:creationId xmlns:a16="http://schemas.microsoft.com/office/drawing/2014/main" id="{65DE726B-7504-49FD-8F8D-8CB36E669480}"/>
                </a:ext>
              </a:extLst>
            </p:cNvPr>
            <p:cNvSpPr/>
            <p:nvPr/>
          </p:nvSpPr>
          <p:spPr>
            <a:xfrm>
              <a:off x="1414949" y="3140971"/>
              <a:ext cx="544978" cy="1583782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6" name="Блок-схема: процесс 5">
              <a:extLst>
                <a:ext uri="{FF2B5EF4-FFF2-40B4-BE49-F238E27FC236}">
                  <a16:creationId xmlns:a16="http://schemas.microsoft.com/office/drawing/2014/main" id="{FF435F93-883C-40F6-AA0D-3DD08F859E34}"/>
                </a:ext>
              </a:extLst>
            </p:cNvPr>
            <p:cNvSpPr/>
            <p:nvPr/>
          </p:nvSpPr>
          <p:spPr>
            <a:xfrm>
              <a:off x="778092" y="3373212"/>
              <a:ext cx="544978" cy="1350888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4D897D5-DFE6-4EC3-9A77-C3626D7DA2D8}"/>
                </a:ext>
              </a:extLst>
            </p:cNvPr>
            <p:cNvSpPr txBox="1">
              <a:spLocks/>
            </p:cNvSpPr>
            <p:nvPr/>
          </p:nvSpPr>
          <p:spPr>
            <a:xfrm>
              <a:off x="814094" y="3362341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97.5</a:t>
              </a:r>
              <a:endParaRPr lang="ru-RU" altLang="en-US" sz="1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6330F884-1224-43E5-B50A-CC14EB7D3566}"/>
                </a:ext>
              </a:extLst>
            </p:cNvPr>
            <p:cNvSpPr txBox="1">
              <a:spLocks/>
            </p:cNvSpPr>
            <p:nvPr/>
          </p:nvSpPr>
          <p:spPr>
            <a:xfrm>
              <a:off x="1462080" y="3103330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95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98.6</a:t>
              </a:r>
              <a:endParaRPr lang="ru-RU" altLang="en-US" sz="195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47" name="Title 1">
            <a:extLst>
              <a:ext uri="{FF2B5EF4-FFF2-40B4-BE49-F238E27FC236}">
                <a16:creationId xmlns:a16="http://schemas.microsoft.com/office/drawing/2014/main" id="{6D0FD618-019A-4806-8E24-15E45A0294AB}"/>
              </a:ext>
            </a:extLst>
          </p:cNvPr>
          <p:cNvSpPr txBox="1">
            <a:spLocks/>
          </p:cNvSpPr>
          <p:nvPr/>
        </p:nvSpPr>
        <p:spPr>
          <a:xfrm>
            <a:off x="597146" y="4052462"/>
            <a:ext cx="1449665" cy="5157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Reformate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RON</a:t>
            </a:r>
            <a:endParaRPr lang="ru-RU" altLang="en-US" sz="15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1EDEBD2F-3F4A-4421-BFDF-86D84C05E6CC}"/>
              </a:ext>
            </a:extLst>
          </p:cNvPr>
          <p:cNvGrpSpPr/>
          <p:nvPr/>
        </p:nvGrpSpPr>
        <p:grpSpPr>
          <a:xfrm>
            <a:off x="4972717" y="3483034"/>
            <a:ext cx="1181835" cy="494493"/>
            <a:chOff x="5173191" y="4227915"/>
            <a:chExt cx="1181835" cy="494493"/>
          </a:xfrm>
        </p:grpSpPr>
        <p:sp>
          <p:nvSpPr>
            <p:cNvPr id="18" name="Блок-схема: процесс 17">
              <a:extLst>
                <a:ext uri="{FF2B5EF4-FFF2-40B4-BE49-F238E27FC236}">
                  <a16:creationId xmlns:a16="http://schemas.microsoft.com/office/drawing/2014/main" id="{76B8B215-920F-4ED6-8F8A-C7960207355C}"/>
                </a:ext>
              </a:extLst>
            </p:cNvPr>
            <p:cNvSpPr/>
            <p:nvPr/>
          </p:nvSpPr>
          <p:spPr>
            <a:xfrm>
              <a:off x="5810048" y="4255732"/>
              <a:ext cx="544978" cy="466676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19" name="Блок-схема: процесс 18">
              <a:extLst>
                <a:ext uri="{FF2B5EF4-FFF2-40B4-BE49-F238E27FC236}">
                  <a16:creationId xmlns:a16="http://schemas.microsoft.com/office/drawing/2014/main" id="{263E4D7F-C201-4CDC-A673-3B8E0976264D}"/>
                </a:ext>
              </a:extLst>
            </p:cNvPr>
            <p:cNvSpPr/>
            <p:nvPr/>
          </p:nvSpPr>
          <p:spPr>
            <a:xfrm>
              <a:off x="5173191" y="4322872"/>
              <a:ext cx="544978" cy="398052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592EDCAF-6A87-46EE-8228-A28C0548B27A}"/>
                </a:ext>
              </a:extLst>
            </p:cNvPr>
            <p:cNvSpPr txBox="1">
              <a:spLocks/>
            </p:cNvSpPr>
            <p:nvPr/>
          </p:nvSpPr>
          <p:spPr>
            <a:xfrm>
              <a:off x="5219958" y="4311632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 algn="ctr">
                <a:defRPr sz="2400">
                  <a:solidFill>
                    <a:srgbClr val="286398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82.2</a:t>
              </a:r>
              <a:endParaRPr lang="ru-RU" altLang="en-US" sz="1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41151ABD-55F2-4075-B680-95074FDE1F0F}"/>
                </a:ext>
              </a:extLst>
            </p:cNvPr>
            <p:cNvSpPr txBox="1">
              <a:spLocks/>
            </p:cNvSpPr>
            <p:nvPr/>
          </p:nvSpPr>
          <p:spPr>
            <a:xfrm>
              <a:off x="5863664" y="4227915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95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82.6</a:t>
              </a:r>
              <a:endParaRPr lang="ru-RU" altLang="en-US" sz="195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48" name="Title 1">
            <a:extLst>
              <a:ext uri="{FF2B5EF4-FFF2-40B4-BE49-F238E27FC236}">
                <a16:creationId xmlns:a16="http://schemas.microsoft.com/office/drawing/2014/main" id="{C4D525B6-6050-43FE-BFE9-E39F336265CF}"/>
              </a:ext>
            </a:extLst>
          </p:cNvPr>
          <p:cNvSpPr txBox="1">
            <a:spLocks/>
          </p:cNvSpPr>
          <p:nvPr/>
        </p:nvSpPr>
        <p:spPr>
          <a:xfrm>
            <a:off x="4847873" y="4052462"/>
            <a:ext cx="1449665" cy="5200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H</a:t>
            </a:r>
            <a:r>
              <a:rPr lang="en-US" altLang="en-US" sz="15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 gas purity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vol. 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% 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F40C76B8-AEE4-4F17-94C5-015314A70393}"/>
              </a:ext>
            </a:extLst>
          </p:cNvPr>
          <p:cNvGrpSpPr/>
          <p:nvPr/>
        </p:nvGrpSpPr>
        <p:grpSpPr>
          <a:xfrm>
            <a:off x="2841849" y="3266689"/>
            <a:ext cx="1181834" cy="714310"/>
            <a:chOff x="2975642" y="4011570"/>
            <a:chExt cx="1181834" cy="714310"/>
          </a:xfrm>
        </p:grpSpPr>
        <p:sp>
          <p:nvSpPr>
            <p:cNvPr id="10" name="Блок-схема: процесс 9">
              <a:extLst>
                <a:ext uri="{FF2B5EF4-FFF2-40B4-BE49-F238E27FC236}">
                  <a16:creationId xmlns:a16="http://schemas.microsoft.com/office/drawing/2014/main" id="{5BC595D4-3D62-410D-8011-8B8D9A8A9CC1}"/>
                </a:ext>
              </a:extLst>
            </p:cNvPr>
            <p:cNvSpPr/>
            <p:nvPr/>
          </p:nvSpPr>
          <p:spPr>
            <a:xfrm>
              <a:off x="3612498" y="4027584"/>
              <a:ext cx="544978" cy="698296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11" name="Блок-схема: процесс 10">
              <a:extLst>
                <a:ext uri="{FF2B5EF4-FFF2-40B4-BE49-F238E27FC236}">
                  <a16:creationId xmlns:a16="http://schemas.microsoft.com/office/drawing/2014/main" id="{A2347D60-61D4-4709-9F69-16BD825F9996}"/>
                </a:ext>
              </a:extLst>
            </p:cNvPr>
            <p:cNvSpPr/>
            <p:nvPr/>
          </p:nvSpPr>
          <p:spPr>
            <a:xfrm>
              <a:off x="2975642" y="4129615"/>
              <a:ext cx="544978" cy="595612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9ED8AAF8-845F-4076-9F9A-304FC7413D17}"/>
                </a:ext>
              </a:extLst>
            </p:cNvPr>
            <p:cNvSpPr txBox="1">
              <a:spLocks/>
            </p:cNvSpPr>
            <p:nvPr/>
          </p:nvSpPr>
          <p:spPr>
            <a:xfrm>
              <a:off x="3019862" y="4118144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 algn="ctr">
                <a:defRPr sz="2400">
                  <a:solidFill>
                    <a:srgbClr val="286398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85.3</a:t>
              </a:r>
              <a:endParaRPr lang="ru-RU" altLang="en-US" sz="1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195F83A2-5E6A-4C84-9F84-B65251CB730C}"/>
                </a:ext>
              </a:extLst>
            </p:cNvPr>
            <p:cNvSpPr txBox="1">
              <a:spLocks/>
            </p:cNvSpPr>
            <p:nvPr/>
          </p:nvSpPr>
          <p:spPr>
            <a:xfrm>
              <a:off x="3658037" y="4011570"/>
              <a:ext cx="441500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95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86.1</a:t>
              </a:r>
              <a:endParaRPr lang="ru-RU" altLang="en-US" sz="195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B815B07D-9F31-47EA-BADC-6B548773097B}"/>
              </a:ext>
            </a:extLst>
          </p:cNvPr>
          <p:cNvSpPr txBox="1">
            <a:spLocks/>
          </p:cNvSpPr>
          <p:nvPr/>
        </p:nvSpPr>
        <p:spPr>
          <a:xfrm>
            <a:off x="2573953" y="4052462"/>
            <a:ext cx="1680668" cy="5520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Reformate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yield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,</a:t>
            </a:r>
          </a:p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vol. 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% 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2694BE44-704F-45CF-AED9-08CFDB5B8ABD}"/>
              </a:ext>
            </a:extLst>
          </p:cNvPr>
          <p:cNvGrpSpPr/>
          <p:nvPr/>
        </p:nvGrpSpPr>
        <p:grpSpPr>
          <a:xfrm>
            <a:off x="7103587" y="2008308"/>
            <a:ext cx="1181834" cy="1975316"/>
            <a:chOff x="7170699" y="2753189"/>
            <a:chExt cx="1181834" cy="1975316"/>
          </a:xfrm>
        </p:grpSpPr>
        <p:sp>
          <p:nvSpPr>
            <p:cNvPr id="15" name="Блок-схема: процесс 14">
              <a:extLst>
                <a:ext uri="{FF2B5EF4-FFF2-40B4-BE49-F238E27FC236}">
                  <a16:creationId xmlns:a16="http://schemas.microsoft.com/office/drawing/2014/main" id="{6D15D0F0-DFFC-45A1-BD38-ED19828A911C}"/>
                </a:ext>
              </a:extLst>
            </p:cNvPr>
            <p:cNvSpPr/>
            <p:nvPr/>
          </p:nvSpPr>
          <p:spPr>
            <a:xfrm>
              <a:off x="7807555" y="3005588"/>
              <a:ext cx="544978" cy="1716816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16" name="Блок-схема: процесс 15">
              <a:extLst>
                <a:ext uri="{FF2B5EF4-FFF2-40B4-BE49-F238E27FC236}">
                  <a16:creationId xmlns:a16="http://schemas.microsoft.com/office/drawing/2014/main" id="{E3B45CF4-160F-4070-89E4-5C0A331C01A6}"/>
                </a:ext>
              </a:extLst>
            </p:cNvPr>
            <p:cNvSpPr/>
            <p:nvPr/>
          </p:nvSpPr>
          <p:spPr>
            <a:xfrm>
              <a:off x="7170699" y="2784060"/>
              <a:ext cx="544978" cy="1944445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1DA015DA-3B1C-45BE-A72A-21AA9B6242E2}"/>
                </a:ext>
              </a:extLst>
            </p:cNvPr>
            <p:cNvSpPr txBox="1">
              <a:spLocks/>
            </p:cNvSpPr>
            <p:nvPr/>
          </p:nvSpPr>
          <p:spPr>
            <a:xfrm>
              <a:off x="7216210" y="2753189"/>
              <a:ext cx="441500" cy="26367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 algn="ctr">
                <a:defRPr sz="2400">
                  <a:solidFill>
                    <a:srgbClr val="286398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altLang="en-US" sz="180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506</a:t>
              </a:r>
              <a:endParaRPr lang="ru-RU" altLang="en-US" sz="1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4" name="Title 1">
              <a:extLst>
                <a:ext uri="{FF2B5EF4-FFF2-40B4-BE49-F238E27FC236}">
                  <a16:creationId xmlns:a16="http://schemas.microsoft.com/office/drawing/2014/main" id="{78ED6096-2128-44CE-9B90-BD839151408D}"/>
                </a:ext>
              </a:extLst>
            </p:cNvPr>
            <p:cNvSpPr txBox="1">
              <a:spLocks/>
            </p:cNvSpPr>
            <p:nvPr/>
          </p:nvSpPr>
          <p:spPr>
            <a:xfrm>
              <a:off x="7849757" y="2976236"/>
              <a:ext cx="441500" cy="26367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95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493</a:t>
              </a:r>
              <a:endParaRPr lang="ru-RU" altLang="en-US" sz="195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BF7A3BF0-AA82-4652-ADFE-4E95021C0C14}"/>
              </a:ext>
            </a:extLst>
          </p:cNvPr>
          <p:cNvSpPr txBox="1">
            <a:spLocks/>
          </p:cNvSpPr>
          <p:nvPr/>
        </p:nvSpPr>
        <p:spPr>
          <a:xfrm>
            <a:off x="7014615" y="4052462"/>
            <a:ext cx="1449665" cy="4866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Temperature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, </a:t>
            </a:r>
            <a:endParaRPr lang="en-US" altLang="en-US" sz="1500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80000"/>
              </a:lnSpc>
            </a:pP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WAIT</a:t>
            </a:r>
            <a:r>
              <a:rPr lang="ru-RU" altLang="en-US" sz="1500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altLang="en-US" sz="1500" dirty="0">
                <a:solidFill>
                  <a:schemeClr val="bg1"/>
                </a:solidFill>
                <a:latin typeface="+mn-lt"/>
              </a:rPr>
              <a:t> ˚C</a:t>
            </a:r>
            <a:endParaRPr lang="ru-RU" altLang="en-US" sz="15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A466D91-6F36-4637-9166-2BC211EA8633}"/>
              </a:ext>
            </a:extLst>
          </p:cNvPr>
          <p:cNvGrpSpPr/>
          <p:nvPr/>
        </p:nvGrpSpPr>
        <p:grpSpPr>
          <a:xfrm>
            <a:off x="4801847" y="4759684"/>
            <a:ext cx="2856883" cy="370709"/>
            <a:chOff x="4359326" y="5509327"/>
            <a:chExt cx="2856883" cy="370709"/>
          </a:xfrm>
        </p:grpSpPr>
        <p:sp>
          <p:nvSpPr>
            <p:cNvPr id="55" name="Блок-схема: процесс 54">
              <a:extLst>
                <a:ext uri="{FF2B5EF4-FFF2-40B4-BE49-F238E27FC236}">
                  <a16:creationId xmlns:a16="http://schemas.microsoft.com/office/drawing/2014/main" id="{24DCA4F9-6DAB-43F0-A9DA-5474416F053A}"/>
                </a:ext>
              </a:extLst>
            </p:cNvPr>
            <p:cNvSpPr/>
            <p:nvPr/>
          </p:nvSpPr>
          <p:spPr>
            <a:xfrm>
              <a:off x="4359326" y="5509327"/>
              <a:ext cx="2856883" cy="370399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56" name="Title 1">
              <a:extLst>
                <a:ext uri="{FF2B5EF4-FFF2-40B4-BE49-F238E27FC236}">
                  <a16:creationId xmlns:a16="http://schemas.microsoft.com/office/drawing/2014/main" id="{2C196204-4845-4211-A902-63CC7A03CA81}"/>
                </a:ext>
              </a:extLst>
            </p:cNvPr>
            <p:cNvSpPr txBox="1">
              <a:spLocks/>
            </p:cNvSpPr>
            <p:nvPr/>
          </p:nvSpPr>
          <p:spPr>
            <a:xfrm>
              <a:off x="4579054" y="5515581"/>
              <a:ext cx="583976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tr-TR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R</a:t>
              </a:r>
              <a:r>
                <a:rPr lang="en-US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C</a:t>
              </a:r>
              <a:r>
                <a:rPr lang="ru-RU" altLang="en-US" sz="18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-12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E17E5937-142F-49E6-B1A3-7B61587EA127}"/>
                </a:ext>
              </a:extLst>
            </p:cNvPr>
            <p:cNvSpPr/>
            <p:nvPr/>
          </p:nvSpPr>
          <p:spPr>
            <a:xfrm>
              <a:off x="5602733" y="5510704"/>
              <a:ext cx="13951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chemeClr val="bg1"/>
                  </a:solidFill>
                  <a:cs typeface="Arial" panose="020B0604020202020204" pitchFamily="34" charset="0"/>
                </a:rPr>
                <a:t>SIE </a:t>
              </a:r>
              <a:r>
                <a:rPr lang="en-US" altLang="en-US" dirty="0" err="1">
                  <a:solidFill>
                    <a:schemeClr val="bg1"/>
                  </a:solidFill>
                  <a:cs typeface="Arial" panose="020B0604020202020204" pitchFamily="34" charset="0"/>
                </a:rPr>
                <a:t>Neftehim</a:t>
              </a:r>
              <a:endParaRPr lang="ru-RU" altLang="en-US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3DDA2586-6C5D-4DD7-AE27-0D094969DF24}"/>
              </a:ext>
            </a:extLst>
          </p:cNvPr>
          <p:cNvCxnSpPr>
            <a:cxnSpLocks/>
          </p:cNvCxnSpPr>
          <p:nvPr/>
        </p:nvCxnSpPr>
        <p:spPr>
          <a:xfrm flipH="1">
            <a:off x="379171" y="3993004"/>
            <a:ext cx="8261034" cy="0"/>
          </a:xfrm>
          <a:prstGeom prst="line">
            <a:avLst/>
          </a:prstGeom>
          <a:ln w="76200">
            <a:solidFill>
              <a:srgbClr val="B9946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05F9DB8-D5C9-4A10-B5BE-B80D8EFDCB39}"/>
              </a:ext>
            </a:extLst>
          </p:cNvPr>
          <p:cNvGrpSpPr/>
          <p:nvPr/>
        </p:nvGrpSpPr>
        <p:grpSpPr>
          <a:xfrm>
            <a:off x="1316265" y="4765705"/>
            <a:ext cx="2856883" cy="374296"/>
            <a:chOff x="4359326" y="5926281"/>
            <a:chExt cx="2856883" cy="374296"/>
          </a:xfrm>
        </p:grpSpPr>
        <p:sp>
          <p:nvSpPr>
            <p:cNvPr id="42" name="Блок-схема: процесс 41">
              <a:extLst>
                <a:ext uri="{FF2B5EF4-FFF2-40B4-BE49-F238E27FC236}">
                  <a16:creationId xmlns:a16="http://schemas.microsoft.com/office/drawing/2014/main" id="{C3099563-A681-4171-859E-E670593473DE}"/>
                </a:ext>
              </a:extLst>
            </p:cNvPr>
            <p:cNvSpPr/>
            <p:nvPr/>
          </p:nvSpPr>
          <p:spPr>
            <a:xfrm>
              <a:off x="4359326" y="5930178"/>
              <a:ext cx="2856883" cy="370399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45" name="Title 1">
              <a:extLst>
                <a:ext uri="{FF2B5EF4-FFF2-40B4-BE49-F238E27FC236}">
                  <a16:creationId xmlns:a16="http://schemas.microsoft.com/office/drawing/2014/main" id="{9B56FBFE-8E9C-41F8-9023-A1C833E64172}"/>
                </a:ext>
              </a:extLst>
            </p:cNvPr>
            <p:cNvSpPr txBox="1">
              <a:spLocks/>
            </p:cNvSpPr>
            <p:nvPr/>
          </p:nvSpPr>
          <p:spPr>
            <a:xfrm>
              <a:off x="4457449" y="5926281"/>
              <a:ext cx="2656099" cy="2708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900" dirty="0">
                  <a:solidFill>
                    <a:schemeClr val="bg1"/>
                  </a:solidFill>
                  <a:latin typeface="+mn-lt"/>
                  <a:cs typeface="Arial" panose="020B0604020202020204" pitchFamily="34" charset="0"/>
                </a:rPr>
                <a:t>Commercial analogue</a:t>
              </a:r>
              <a:endParaRPr lang="ru-RU" altLang="en-US" sz="1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06B30B4-5F41-4621-9BF1-12218B735684}"/>
              </a:ext>
            </a:extLst>
          </p:cNvPr>
          <p:cNvGrpSpPr/>
          <p:nvPr/>
        </p:nvGrpSpPr>
        <p:grpSpPr>
          <a:xfrm>
            <a:off x="894692" y="5404005"/>
            <a:ext cx="8097459" cy="658322"/>
            <a:chOff x="1662837" y="5645298"/>
            <a:chExt cx="5999426" cy="643405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DA74AF1E-C2D1-4369-8C8A-F5D22685BA3A}"/>
                </a:ext>
              </a:extLst>
            </p:cNvPr>
            <p:cNvSpPr/>
            <p:nvPr/>
          </p:nvSpPr>
          <p:spPr>
            <a:xfrm>
              <a:off x="2085226" y="5645298"/>
              <a:ext cx="5577037" cy="643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 b="1" dirty="0">
                  <a:solidFill>
                    <a:srgbClr val="C00000"/>
                  </a:solidFill>
                </a:rPr>
                <a:t>Total catalyst change-out in operating CCR units and existing catalyst make-up 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  <p:pic>
          <p:nvPicPr>
            <p:cNvPr id="46" name="Рисунок 45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EA8E40C8-4C14-4EAE-9BD9-D67087551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837" y="5701157"/>
              <a:ext cx="372192" cy="493268"/>
            </a:xfrm>
            <a:prstGeom prst="rect">
              <a:avLst/>
            </a:prstGeom>
          </p:spPr>
        </p:pic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664011FC-71FF-42D9-9A26-E64ECE9060C5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A9203E7-77E2-4CF3-872E-2917B78E62EC}"/>
              </a:ext>
            </a:extLst>
          </p:cNvPr>
          <p:cNvGrpSpPr/>
          <p:nvPr/>
        </p:nvGrpSpPr>
        <p:grpSpPr>
          <a:xfrm>
            <a:off x="319611" y="613721"/>
            <a:ext cx="8673387" cy="5600149"/>
            <a:chOff x="781941" y="364019"/>
            <a:chExt cx="7891267" cy="493291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416A5E-9970-4250-8E3B-92FF4AD2F293}"/>
                </a:ext>
              </a:extLst>
            </p:cNvPr>
            <p:cNvSpPr txBox="1"/>
            <p:nvPr/>
          </p:nvSpPr>
          <p:spPr>
            <a:xfrm>
              <a:off x="1321394" y="1406662"/>
              <a:ext cx="7040664" cy="799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>
                  <a:solidFill>
                    <a:srgbClr val="155E77"/>
                  </a:solidFill>
                </a:rPr>
                <a:t>More than</a:t>
              </a:r>
              <a:r>
                <a:rPr lang="ru-RU" sz="2100" b="1" dirty="0">
                  <a:solidFill>
                    <a:srgbClr val="155E77"/>
                  </a:solidFill>
                </a:rPr>
                <a:t> 15</a:t>
              </a:r>
              <a:r>
                <a:rPr lang="en-US" sz="2100" b="1" dirty="0">
                  <a:solidFill>
                    <a:srgbClr val="155E77"/>
                  </a:solidFill>
                </a:rPr>
                <a:t> years of commercial experience </a:t>
              </a:r>
              <a:endParaRPr lang="ru-RU" sz="2100" b="1" dirty="0">
                <a:solidFill>
                  <a:srgbClr val="155E77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More than</a:t>
              </a:r>
              <a:r>
                <a:rPr lang="ru-RU" sz="1600" b="1" dirty="0">
                  <a:solidFill>
                    <a:srgbClr val="FF0000"/>
                  </a:solidFill>
                </a:rPr>
                <a:t> 30 </a:t>
              </a:r>
              <a:r>
                <a:rPr lang="en-US" sz="1600" b="1" dirty="0">
                  <a:solidFill>
                    <a:srgbClr val="FF0000"/>
                  </a:solidFill>
                </a:rPr>
                <a:t>references</a:t>
              </a:r>
              <a:r>
                <a:rPr lang="ru-RU" sz="1600" b="1" dirty="0">
                  <a:solidFill>
                    <a:srgbClr val="FF0000"/>
                  </a:solidFill>
                </a:rPr>
                <a:t> </a:t>
              </a:r>
              <a:r>
                <a:rPr lang="ru-RU" sz="1600" b="1" dirty="0">
                  <a:solidFill>
                    <a:srgbClr val="AF864F"/>
                  </a:solidFill>
                </a:rPr>
                <a:t>(</a:t>
              </a:r>
              <a:r>
                <a:rPr lang="en-US" sz="1600" b="1" dirty="0">
                  <a:solidFill>
                    <a:srgbClr val="AF864F"/>
                  </a:solidFill>
                </a:rPr>
                <a:t>Russia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USA, EU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China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India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Ukraine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Romania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Middle East countries</a:t>
              </a:r>
              <a:r>
                <a:rPr lang="ru-RU" sz="1600" b="1" dirty="0">
                  <a:solidFill>
                    <a:srgbClr val="AF864F"/>
                  </a:solidFill>
                </a:rPr>
                <a:t>), </a:t>
              </a:r>
              <a:r>
                <a:rPr lang="en-US" sz="1600" b="1" dirty="0">
                  <a:solidFill>
                    <a:srgbClr val="FF0000"/>
                  </a:solidFill>
                </a:rPr>
                <a:t>more than </a:t>
              </a:r>
              <a:r>
                <a:rPr lang="ru-RU" sz="1600" b="1" dirty="0">
                  <a:solidFill>
                    <a:srgbClr val="FF0000"/>
                  </a:solidFill>
                </a:rPr>
                <a:t>1</a:t>
              </a:r>
              <a:r>
                <a:rPr lang="en-US" sz="1600" b="1" dirty="0">
                  <a:solidFill>
                    <a:srgbClr val="FF0000"/>
                  </a:solidFill>
                </a:rPr>
                <a:t>,</a:t>
              </a:r>
              <a:r>
                <a:rPr lang="ru-RU" sz="1600" b="1" dirty="0">
                  <a:solidFill>
                    <a:srgbClr val="FF0000"/>
                  </a:solidFill>
                </a:rPr>
                <a:t>000</a:t>
              </a:r>
              <a:r>
                <a:rPr lang="en-US" sz="1600" b="1" dirty="0">
                  <a:solidFill>
                    <a:srgbClr val="FF0000"/>
                  </a:solidFill>
                </a:rPr>
                <a:t>,</a:t>
              </a:r>
              <a:r>
                <a:rPr lang="ru-RU" sz="1600" b="1" dirty="0">
                  <a:solidFill>
                    <a:srgbClr val="FF0000"/>
                  </a:solidFill>
                </a:rPr>
                <a:t>000 </a:t>
              </a:r>
              <a:r>
                <a:rPr lang="en-US" sz="1600" b="1" dirty="0">
                  <a:solidFill>
                    <a:srgbClr val="FF0000"/>
                  </a:solidFill>
                </a:rPr>
                <a:t> hours </a:t>
              </a:r>
              <a:r>
                <a:rPr lang="en-US" sz="1600" b="1" dirty="0">
                  <a:solidFill>
                    <a:srgbClr val="AF864F"/>
                  </a:solidFill>
                </a:rPr>
                <a:t>of total commercial operation of SI-2 catalyst</a:t>
              </a:r>
              <a:r>
                <a:rPr lang="ru-RU" sz="1600" b="1" dirty="0">
                  <a:solidFill>
                    <a:srgbClr val="AF864F"/>
                  </a:solidFill>
                </a:rPr>
                <a:t> </a:t>
              </a:r>
              <a:r>
                <a:rPr lang="en-US" sz="1600" b="1" dirty="0">
                  <a:solidFill>
                    <a:srgbClr val="AF864F"/>
                  </a:solidFill>
                </a:rPr>
                <a:t> </a:t>
              </a:r>
              <a:endParaRPr lang="ru-RU" sz="1600" b="1" dirty="0">
                <a:solidFill>
                  <a:srgbClr val="AF864F"/>
                </a:solidFill>
              </a:endParaRPr>
            </a:p>
          </p:txBody>
        </p: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8AE83550-F949-4217-8E82-50D1D6A7CB77}"/>
                </a:ext>
              </a:extLst>
            </p:cNvPr>
            <p:cNvGrpSpPr/>
            <p:nvPr/>
          </p:nvGrpSpPr>
          <p:grpSpPr>
            <a:xfrm>
              <a:off x="781941" y="1504008"/>
              <a:ext cx="425385" cy="538559"/>
              <a:chOff x="734985" y="1239981"/>
              <a:chExt cx="573165" cy="725661"/>
            </a:xfrm>
          </p:grpSpPr>
          <p:sp>
            <p:nvSpPr>
              <p:cNvPr id="4" name="Блок-схема: узел 3">
                <a:extLst>
                  <a:ext uri="{FF2B5EF4-FFF2-40B4-BE49-F238E27FC236}">
                    <a16:creationId xmlns:a16="http://schemas.microsoft.com/office/drawing/2014/main" id="{282A9D2B-75D7-4A26-B94F-6EBA121B23EB}"/>
                  </a:ext>
                </a:extLst>
              </p:cNvPr>
              <p:cNvSpPr/>
              <p:nvPr/>
            </p:nvSpPr>
            <p:spPr>
              <a:xfrm>
                <a:off x="734985" y="1239981"/>
                <a:ext cx="573165" cy="573164"/>
              </a:xfrm>
              <a:prstGeom prst="flowChartConnector">
                <a:avLst/>
              </a:prstGeom>
              <a:solidFill>
                <a:srgbClr val="BF9E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" name="Стрелка: шеврон 1">
                <a:extLst>
                  <a:ext uri="{FF2B5EF4-FFF2-40B4-BE49-F238E27FC236}">
                    <a16:creationId xmlns:a16="http://schemas.microsoft.com/office/drawing/2014/main" id="{86CEB059-0687-4DE4-BFD7-34389995F6BD}"/>
                  </a:ext>
                </a:extLst>
              </p:cNvPr>
              <p:cNvSpPr/>
              <p:nvPr/>
            </p:nvSpPr>
            <p:spPr>
              <a:xfrm>
                <a:off x="888681" y="1642730"/>
                <a:ext cx="313240" cy="322912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AF864F"/>
                  </a:solidFill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AFF3B3B-E261-4916-A07C-30A71C857900}"/>
                </a:ext>
              </a:extLst>
            </p:cNvPr>
            <p:cNvSpPr txBox="1"/>
            <p:nvPr/>
          </p:nvSpPr>
          <p:spPr>
            <a:xfrm>
              <a:off x="1321394" y="2364537"/>
              <a:ext cx="5211635" cy="799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>
                  <a:solidFill>
                    <a:srgbClr val="155E77"/>
                  </a:solidFill>
                </a:rPr>
                <a:t>Maximum efficiency </a:t>
              </a:r>
              <a:endParaRPr lang="ru-RU" sz="2100" b="1" dirty="0">
                <a:solidFill>
                  <a:srgbClr val="155E77"/>
                </a:solidFill>
              </a:endParaRP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Isomerate production with </a:t>
              </a:r>
              <a:r>
                <a:rPr lang="en-US" sz="1600" b="1" dirty="0">
                  <a:solidFill>
                    <a:srgbClr val="FF0000"/>
                  </a:solidFill>
                </a:rPr>
                <a:t>more than </a:t>
              </a:r>
              <a:r>
                <a:rPr lang="ru-RU" sz="1600" b="1" dirty="0">
                  <a:solidFill>
                    <a:srgbClr val="FF0000"/>
                  </a:solidFill>
                </a:rPr>
                <a:t>93 </a:t>
              </a:r>
              <a:r>
                <a:rPr lang="en-US" sz="1600" b="1" dirty="0">
                  <a:solidFill>
                    <a:srgbClr val="FF0000"/>
                  </a:solidFill>
                </a:rPr>
                <a:t>RON</a:t>
              </a:r>
              <a:r>
                <a:rPr lang="ru-RU" sz="1600" b="1" dirty="0">
                  <a:solidFill>
                    <a:srgbClr val="FF0000"/>
                  </a:solidFill>
                </a:rPr>
                <a:t> </a:t>
              </a:r>
              <a:r>
                <a:rPr lang="en-US" sz="1600" b="1" dirty="0">
                  <a:solidFill>
                    <a:srgbClr val="AF864F"/>
                  </a:solidFill>
                </a:rPr>
                <a:t>in operating units</a:t>
              </a:r>
              <a:r>
                <a:rPr lang="ru-RU" sz="1600" b="1" dirty="0">
                  <a:solidFill>
                    <a:srgbClr val="AF864F"/>
                  </a:solidFill>
                </a:rPr>
                <a:t>. </a:t>
              </a:r>
              <a:endParaRPr lang="en-US" sz="1600" b="1" dirty="0">
                <a:solidFill>
                  <a:srgbClr val="AF864F"/>
                </a:solidFill>
              </a:endParaRP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Once-through isomerate </a:t>
              </a:r>
              <a:r>
                <a:rPr lang="en-US" sz="1600" b="1" dirty="0">
                  <a:solidFill>
                    <a:srgbClr val="FF0000"/>
                  </a:solidFill>
                </a:rPr>
                <a:t>PIN 130+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65D41E2-E79B-4FD7-BF95-C4FB75217D64}"/>
                </a:ext>
              </a:extLst>
            </p:cNvPr>
            <p:cNvSpPr txBox="1"/>
            <p:nvPr/>
          </p:nvSpPr>
          <p:spPr>
            <a:xfrm>
              <a:off x="1301518" y="4497172"/>
              <a:ext cx="7371690" cy="799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>
                  <a:solidFill>
                    <a:srgbClr val="155E77"/>
                  </a:solidFill>
                </a:rPr>
                <a:t>Maximum ecological safety</a:t>
              </a:r>
              <a:endParaRPr lang="ru-RU" sz="2100" b="1" dirty="0">
                <a:solidFill>
                  <a:srgbClr val="155E77"/>
                </a:solidFill>
              </a:endParaRP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No acid reagents and caustic wastes.</a:t>
              </a: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No corrosive media within the entire catalyst operating life cycle</a:t>
              </a:r>
              <a:endParaRPr lang="ru-RU" sz="1600" b="1" dirty="0">
                <a:solidFill>
                  <a:srgbClr val="AF864F"/>
                </a:solidFill>
              </a:endParaRPr>
            </a:p>
          </p:txBody>
        </p:sp>
        <p:grpSp>
          <p:nvGrpSpPr>
            <p:cNvPr id="49" name="Группа 48">
              <a:extLst>
                <a:ext uri="{FF2B5EF4-FFF2-40B4-BE49-F238E27FC236}">
                  <a16:creationId xmlns:a16="http://schemas.microsoft.com/office/drawing/2014/main" id="{3D5CC762-DC4B-4866-83DF-D71D2ABB0B62}"/>
                </a:ext>
              </a:extLst>
            </p:cNvPr>
            <p:cNvGrpSpPr/>
            <p:nvPr/>
          </p:nvGrpSpPr>
          <p:grpSpPr>
            <a:xfrm>
              <a:off x="781941" y="2469853"/>
              <a:ext cx="425385" cy="538557"/>
              <a:chOff x="734985" y="1221447"/>
              <a:chExt cx="573165" cy="725650"/>
            </a:xfrm>
          </p:grpSpPr>
          <p:sp>
            <p:nvSpPr>
              <p:cNvPr id="50" name="Блок-схема: узел 49">
                <a:extLst>
                  <a:ext uri="{FF2B5EF4-FFF2-40B4-BE49-F238E27FC236}">
                    <a16:creationId xmlns:a16="http://schemas.microsoft.com/office/drawing/2014/main" id="{3E8510DD-FEF2-464A-B3A0-51558815764B}"/>
                  </a:ext>
                </a:extLst>
              </p:cNvPr>
              <p:cNvSpPr/>
              <p:nvPr/>
            </p:nvSpPr>
            <p:spPr>
              <a:xfrm>
                <a:off x="734985" y="1221447"/>
                <a:ext cx="573165" cy="573167"/>
              </a:xfrm>
              <a:prstGeom prst="flowChartConnector">
                <a:avLst/>
              </a:prstGeom>
              <a:solidFill>
                <a:srgbClr val="BF9E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Стрелка: шеврон 50">
                <a:extLst>
                  <a:ext uri="{FF2B5EF4-FFF2-40B4-BE49-F238E27FC236}">
                    <a16:creationId xmlns:a16="http://schemas.microsoft.com/office/drawing/2014/main" id="{A8F66F46-4FB8-4E8E-8B53-245DAB707FFE}"/>
                  </a:ext>
                </a:extLst>
              </p:cNvPr>
              <p:cNvSpPr/>
              <p:nvPr/>
            </p:nvSpPr>
            <p:spPr>
              <a:xfrm>
                <a:off x="888681" y="1624183"/>
                <a:ext cx="313240" cy="322914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AF864F"/>
                  </a:solidFill>
                </a:endParaRPr>
              </a:p>
            </p:txBody>
          </p:sp>
        </p:grp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630F7F38-FAE8-48BE-BDBD-F136668A14BE}"/>
                </a:ext>
              </a:extLst>
            </p:cNvPr>
            <p:cNvGrpSpPr/>
            <p:nvPr/>
          </p:nvGrpSpPr>
          <p:grpSpPr>
            <a:xfrm>
              <a:off x="781941" y="4601131"/>
              <a:ext cx="425385" cy="538556"/>
              <a:chOff x="734985" y="1453330"/>
              <a:chExt cx="573165" cy="725652"/>
            </a:xfrm>
          </p:grpSpPr>
          <p:sp>
            <p:nvSpPr>
              <p:cNvPr id="53" name="Блок-схема: узел 52">
                <a:extLst>
                  <a:ext uri="{FF2B5EF4-FFF2-40B4-BE49-F238E27FC236}">
                    <a16:creationId xmlns:a16="http://schemas.microsoft.com/office/drawing/2014/main" id="{44A720A6-6D81-481A-940A-657CDB80809A}"/>
                  </a:ext>
                </a:extLst>
              </p:cNvPr>
              <p:cNvSpPr/>
              <p:nvPr/>
            </p:nvSpPr>
            <p:spPr>
              <a:xfrm>
                <a:off x="734985" y="1453330"/>
                <a:ext cx="573165" cy="573166"/>
              </a:xfrm>
              <a:prstGeom prst="flowChartConnector">
                <a:avLst/>
              </a:prstGeom>
              <a:solidFill>
                <a:srgbClr val="BF9E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трелка: шеврон 53">
                <a:extLst>
                  <a:ext uri="{FF2B5EF4-FFF2-40B4-BE49-F238E27FC236}">
                    <a16:creationId xmlns:a16="http://schemas.microsoft.com/office/drawing/2014/main" id="{0E1E54F2-3EAA-434D-B263-10A1480897FF}"/>
                  </a:ext>
                </a:extLst>
              </p:cNvPr>
              <p:cNvSpPr/>
              <p:nvPr/>
            </p:nvSpPr>
            <p:spPr>
              <a:xfrm>
                <a:off x="888681" y="1856069"/>
                <a:ext cx="313240" cy="322913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AF864F"/>
                  </a:solidFill>
                </a:endParaRP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A8CDE3F-91C9-46A1-A1FA-13571DE78972}"/>
                </a:ext>
              </a:extLst>
            </p:cNvPr>
            <p:cNvSpPr txBox="1"/>
            <p:nvPr/>
          </p:nvSpPr>
          <p:spPr>
            <a:xfrm>
              <a:off x="781941" y="364019"/>
              <a:ext cx="7371690" cy="448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3300" b="1" dirty="0">
                <a:solidFill>
                  <a:srgbClr val="B99464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838C5B3-A5E8-4E30-BADA-E59EE8038683}"/>
                </a:ext>
              </a:extLst>
            </p:cNvPr>
            <p:cNvSpPr txBox="1"/>
            <p:nvPr/>
          </p:nvSpPr>
          <p:spPr>
            <a:xfrm>
              <a:off x="1321393" y="3322411"/>
              <a:ext cx="7273878" cy="1016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>
                  <a:solidFill>
                    <a:srgbClr val="155E77"/>
                  </a:solidFill>
                </a:rPr>
                <a:t>Maximum stability</a:t>
              </a:r>
              <a:endParaRPr lang="ru-RU" sz="2100" b="1" dirty="0">
                <a:solidFill>
                  <a:srgbClr val="155E77"/>
                </a:solidFill>
              </a:endParaRP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High catalyst tolerance to catalytic poisons</a:t>
              </a:r>
              <a:r>
                <a:rPr lang="ru-RU" sz="1600" b="1" dirty="0">
                  <a:solidFill>
                    <a:srgbClr val="AF864F"/>
                  </a:solidFill>
                </a:rPr>
                <a:t>,</a:t>
              </a:r>
              <a:r>
                <a:rPr lang="en-US" sz="1600" b="1" dirty="0">
                  <a:solidFill>
                    <a:srgbClr val="AF864F"/>
                  </a:solidFill>
                </a:rPr>
                <a:t> activity restoration after excursions of water up to </a:t>
              </a:r>
              <a:r>
                <a:rPr lang="x-none" sz="1600" b="1" dirty="0">
                  <a:solidFill>
                    <a:srgbClr val="AF864F"/>
                  </a:solidFill>
                </a:rPr>
                <a:t>100 </a:t>
              </a:r>
              <a:r>
                <a:rPr lang="en-US" sz="1600" b="1" dirty="0">
                  <a:solidFill>
                    <a:srgbClr val="AF864F"/>
                  </a:solidFill>
                </a:rPr>
                <a:t>ppm and sulfur up to </a:t>
              </a:r>
              <a:r>
                <a:rPr lang="ru-RU" sz="1600" b="1" dirty="0">
                  <a:solidFill>
                    <a:srgbClr val="AF864F"/>
                  </a:solidFill>
                </a:rPr>
                <a:t>5 </a:t>
              </a:r>
              <a:r>
                <a:rPr lang="en-US" sz="1600" b="1" dirty="0">
                  <a:solidFill>
                    <a:srgbClr val="AF864F"/>
                  </a:solidFill>
                </a:rPr>
                <a:t>ppm</a:t>
              </a:r>
              <a:endParaRPr lang="ru-RU" sz="1600" b="1" dirty="0">
                <a:solidFill>
                  <a:srgbClr val="AF864F"/>
                </a:solidFill>
              </a:endParaRPr>
            </a:p>
            <a:p>
              <a:r>
                <a:rPr lang="en-US" sz="1600" b="1" dirty="0">
                  <a:solidFill>
                    <a:srgbClr val="AF864F"/>
                  </a:solidFill>
                </a:rPr>
                <a:t>Actual</a:t>
              </a:r>
              <a:r>
                <a:rPr lang="ru-RU" sz="1600" b="1" dirty="0">
                  <a:solidFill>
                    <a:srgbClr val="AF864F"/>
                  </a:solidFill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</a:rPr>
                <a:t>catalyst service life </a:t>
              </a:r>
              <a:r>
                <a:rPr lang="en-US" sz="1600" b="1" dirty="0">
                  <a:solidFill>
                    <a:srgbClr val="AF864F"/>
                  </a:solidFill>
                </a:rPr>
                <a:t>in operating units is </a:t>
              </a:r>
              <a:r>
                <a:rPr lang="en-US" sz="1600" b="1" dirty="0">
                  <a:solidFill>
                    <a:srgbClr val="FF0000"/>
                  </a:solidFill>
                </a:rPr>
                <a:t>more than </a:t>
              </a:r>
              <a:r>
                <a:rPr lang="ru-RU" sz="1600" b="1" dirty="0">
                  <a:solidFill>
                    <a:srgbClr val="FF0000"/>
                  </a:solidFill>
                </a:rPr>
                <a:t>14 </a:t>
              </a:r>
              <a:r>
                <a:rPr lang="en-US" sz="1600" b="1" dirty="0">
                  <a:solidFill>
                    <a:srgbClr val="FF0000"/>
                  </a:solidFill>
                </a:rPr>
                <a:t>years</a:t>
              </a:r>
              <a:endParaRPr lang="ru-RU" sz="1600" b="1" dirty="0">
                <a:solidFill>
                  <a:srgbClr val="AF864F"/>
                </a:solidFill>
              </a:endParaRPr>
            </a:p>
          </p:txBody>
        </p:sp>
        <p:grpSp>
          <p:nvGrpSpPr>
            <p:cNvPr id="71" name="Группа 70">
              <a:extLst>
                <a:ext uri="{FF2B5EF4-FFF2-40B4-BE49-F238E27FC236}">
                  <a16:creationId xmlns:a16="http://schemas.microsoft.com/office/drawing/2014/main" id="{ED1FBAB3-76BF-4222-A4BC-772E7A7694AA}"/>
                </a:ext>
              </a:extLst>
            </p:cNvPr>
            <p:cNvGrpSpPr/>
            <p:nvPr/>
          </p:nvGrpSpPr>
          <p:grpSpPr>
            <a:xfrm>
              <a:off x="781941" y="3428775"/>
              <a:ext cx="425385" cy="545442"/>
              <a:chOff x="734985" y="1193601"/>
              <a:chExt cx="573165" cy="734928"/>
            </a:xfrm>
          </p:grpSpPr>
          <p:sp>
            <p:nvSpPr>
              <p:cNvPr id="72" name="Блок-схема: узел 71">
                <a:extLst>
                  <a:ext uri="{FF2B5EF4-FFF2-40B4-BE49-F238E27FC236}">
                    <a16:creationId xmlns:a16="http://schemas.microsoft.com/office/drawing/2014/main" id="{4CFF7EF4-B76B-421F-9042-8CBAC50B3927}"/>
                  </a:ext>
                </a:extLst>
              </p:cNvPr>
              <p:cNvSpPr/>
              <p:nvPr/>
            </p:nvSpPr>
            <p:spPr>
              <a:xfrm>
                <a:off x="734985" y="1193601"/>
                <a:ext cx="573165" cy="573162"/>
              </a:xfrm>
              <a:prstGeom prst="flowChartConnector">
                <a:avLst/>
              </a:prstGeom>
              <a:solidFill>
                <a:srgbClr val="BF9E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Стрелка: шеврон 72">
                <a:extLst>
                  <a:ext uri="{FF2B5EF4-FFF2-40B4-BE49-F238E27FC236}">
                    <a16:creationId xmlns:a16="http://schemas.microsoft.com/office/drawing/2014/main" id="{FFD9EC71-B8CE-4FAE-889C-68BC4C5E5325}"/>
                  </a:ext>
                </a:extLst>
              </p:cNvPr>
              <p:cNvSpPr/>
              <p:nvPr/>
            </p:nvSpPr>
            <p:spPr>
              <a:xfrm>
                <a:off x="888681" y="1605613"/>
                <a:ext cx="313240" cy="322916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AF864F"/>
                  </a:solidFill>
                </a:endParaRPr>
              </a:p>
            </p:txBody>
          </p:sp>
        </p:grpSp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BA46E91-2566-4275-B380-FBA40E69D40A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DC65AA1-DE52-4E71-B003-746AB629A6F8}"/>
              </a:ext>
            </a:extLst>
          </p:cNvPr>
          <p:cNvSpPr/>
          <p:nvPr/>
        </p:nvSpPr>
        <p:spPr>
          <a:xfrm>
            <a:off x="1234482" y="785750"/>
            <a:ext cx="6675037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rgbClr val="155E77"/>
                </a:solidFill>
              </a:rPr>
              <a:t>Pentane-hexane cuts isomerization technology </a:t>
            </a:r>
            <a:r>
              <a:rPr lang="en-US" sz="3200" b="1" dirty="0" err="1">
                <a:solidFill>
                  <a:srgbClr val="AF864F"/>
                </a:solidFill>
              </a:rPr>
              <a:t>Isomalk</a:t>
            </a:r>
            <a:r>
              <a:rPr lang="ru-RU" sz="3200" b="1" dirty="0">
                <a:solidFill>
                  <a:srgbClr val="AF864F"/>
                </a:solidFill>
              </a:rPr>
              <a:t>-2</a:t>
            </a:r>
            <a:endParaRPr lang="ru-RU" sz="3200" b="1" dirty="0">
              <a:solidFill>
                <a:srgbClr val="B99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4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CC0CD4A-2FCA-4B36-9D95-8ED41C2F5618}"/>
              </a:ext>
            </a:extLst>
          </p:cNvPr>
          <p:cNvSpPr/>
          <p:nvPr/>
        </p:nvSpPr>
        <p:spPr>
          <a:xfrm>
            <a:off x="547292" y="5717535"/>
            <a:ext cx="8472881" cy="93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 dirty="0">
                <a:solidFill>
                  <a:srgbClr val="C00000"/>
                </a:solidFill>
              </a:rPr>
              <a:t>In </a:t>
            </a:r>
            <a:r>
              <a:rPr lang="ru-RU" sz="2400" b="1" dirty="0">
                <a:solidFill>
                  <a:srgbClr val="C00000"/>
                </a:solidFill>
              </a:rPr>
              <a:t>2019</a:t>
            </a:r>
            <a:r>
              <a:rPr lang="en-US" sz="2400" b="1" dirty="0">
                <a:solidFill>
                  <a:srgbClr val="C00000"/>
                </a:solidFill>
              </a:rPr>
              <a:t>, SIE </a:t>
            </a:r>
            <a:r>
              <a:rPr lang="en-US" sz="2400" b="1" dirty="0" err="1">
                <a:solidFill>
                  <a:srgbClr val="C00000"/>
                </a:solidFill>
              </a:rPr>
              <a:t>Neftehim</a:t>
            </a:r>
            <a:r>
              <a:rPr lang="en-US" sz="2400" b="1" dirty="0">
                <a:solidFill>
                  <a:srgbClr val="C00000"/>
                </a:solidFill>
              </a:rPr>
              <a:t> has completed research and developed 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lnSpc>
                <a:spcPct val="75000"/>
              </a:lnSpc>
            </a:pPr>
            <a:r>
              <a:rPr lang="en-US" sz="2400" b="1" dirty="0">
                <a:solidFill>
                  <a:srgbClr val="C00000"/>
                </a:solidFill>
              </a:rPr>
              <a:t>SI-2B catalyst modification for direct change-out of chlorinated catalyst without revamp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2B38A457-3B0C-4EC4-8DAD-BD06E5680DB4}"/>
              </a:ext>
            </a:extLst>
          </p:cNvPr>
          <p:cNvSpPr txBox="1">
            <a:spLocks/>
          </p:cNvSpPr>
          <p:nvPr/>
        </p:nvSpPr>
        <p:spPr>
          <a:xfrm>
            <a:off x="392940" y="497682"/>
            <a:ext cx="8220635" cy="67499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lnSpc>
                <a:spcPct val="90000"/>
              </a:lnSpc>
              <a:defRPr sz="2800">
                <a:solidFill>
                  <a:schemeClr val="accent5">
                    <a:lumMod val="50000"/>
                  </a:schemeClr>
                </a:solidFill>
                <a:latin typeface="Qanelas" panose="00000500000000000000" pitchFamily="50" charset="-52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en-US" sz="3200" b="1" dirty="0">
                <a:solidFill>
                  <a:srgbClr val="155E77"/>
                </a:solidFill>
                <a:latin typeface="+mn-lt"/>
              </a:rPr>
              <a:t>Isomerization unit conversion </a:t>
            </a:r>
            <a:endParaRPr lang="ru-RU" altLang="en-US" sz="3200" b="1" dirty="0">
              <a:solidFill>
                <a:srgbClr val="155E77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altLang="en-US" sz="3200" b="1" dirty="0">
                <a:solidFill>
                  <a:srgbClr val="155E77"/>
                </a:solidFill>
                <a:latin typeface="+mn-lt"/>
              </a:rPr>
              <a:t>from chlorinated catalyst to </a:t>
            </a:r>
            <a:r>
              <a:rPr lang="en-US" altLang="en-US" sz="3200" b="1" dirty="0">
                <a:solidFill>
                  <a:srgbClr val="B99464"/>
                </a:solidFill>
                <a:latin typeface="+mn-lt"/>
              </a:rPr>
              <a:t>SI</a:t>
            </a:r>
            <a:r>
              <a:rPr lang="ru-RU" altLang="en-US" sz="3200" b="1" dirty="0">
                <a:solidFill>
                  <a:srgbClr val="B99464"/>
                </a:solidFill>
                <a:latin typeface="+mn-lt"/>
              </a:rPr>
              <a:t>-2</a:t>
            </a:r>
            <a:r>
              <a:rPr lang="en-US" altLang="en-US" sz="3200" b="1" dirty="0">
                <a:solidFill>
                  <a:srgbClr val="B99464"/>
                </a:solidFill>
                <a:latin typeface="+mn-lt"/>
              </a:rPr>
              <a:t> </a:t>
            </a:r>
            <a:r>
              <a:rPr lang="en-US" altLang="en-US" sz="3200" b="1" dirty="0">
                <a:solidFill>
                  <a:srgbClr val="155E77"/>
                </a:solidFill>
                <a:latin typeface="+mn-lt"/>
              </a:rPr>
              <a:t>catalyst</a:t>
            </a:r>
            <a:endParaRPr lang="ru-RU" altLang="en-US" sz="3200" b="1" dirty="0">
              <a:solidFill>
                <a:srgbClr val="155E77"/>
              </a:solidFill>
              <a:latin typeface="+mn-lt"/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8855B489-8979-4492-B660-15E3D1556A79}"/>
              </a:ext>
            </a:extLst>
          </p:cNvPr>
          <p:cNvCxnSpPr/>
          <p:nvPr/>
        </p:nvCxnSpPr>
        <p:spPr>
          <a:xfrm>
            <a:off x="392940" y="2081911"/>
            <a:ext cx="8365166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7C72158-2290-45A3-8A75-D3140A19512F}"/>
              </a:ext>
            </a:extLst>
          </p:cNvPr>
          <p:cNvCxnSpPr/>
          <p:nvPr/>
        </p:nvCxnSpPr>
        <p:spPr>
          <a:xfrm>
            <a:off x="392940" y="2456554"/>
            <a:ext cx="8365166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9F5AEB9D-8BD1-4099-B03F-F174BF2B4765}"/>
              </a:ext>
            </a:extLst>
          </p:cNvPr>
          <p:cNvCxnSpPr>
            <a:cxnSpLocks/>
          </p:cNvCxnSpPr>
          <p:nvPr/>
        </p:nvCxnSpPr>
        <p:spPr>
          <a:xfrm>
            <a:off x="5590326" y="1718771"/>
            <a:ext cx="3164446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4375E59-E6A4-4355-BF60-EDF0AA582E6F}"/>
              </a:ext>
            </a:extLst>
          </p:cNvPr>
          <p:cNvCxnSpPr/>
          <p:nvPr/>
        </p:nvCxnSpPr>
        <p:spPr>
          <a:xfrm>
            <a:off x="383415" y="2834386"/>
            <a:ext cx="8365166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C4CA537F-02D2-474F-9B46-C8F1AE018D4C}"/>
              </a:ext>
            </a:extLst>
          </p:cNvPr>
          <p:cNvCxnSpPr/>
          <p:nvPr/>
        </p:nvCxnSpPr>
        <p:spPr>
          <a:xfrm>
            <a:off x="383415" y="3209029"/>
            <a:ext cx="8365166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EA3C1F18-FA99-4273-8A11-09BF0057318F}"/>
              </a:ext>
            </a:extLst>
          </p:cNvPr>
          <p:cNvCxnSpPr>
            <a:cxnSpLocks/>
          </p:cNvCxnSpPr>
          <p:nvPr/>
        </p:nvCxnSpPr>
        <p:spPr>
          <a:xfrm>
            <a:off x="367209" y="3580789"/>
            <a:ext cx="8381372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1DB8232-EC90-4472-967A-67268F03089F}"/>
              </a:ext>
            </a:extLst>
          </p:cNvPr>
          <p:cNvSpPr/>
          <p:nvPr/>
        </p:nvSpPr>
        <p:spPr>
          <a:xfrm>
            <a:off x="313948" y="1599620"/>
            <a:ext cx="5276378" cy="48191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1350" dirty="0">
                <a:solidFill>
                  <a:srgbClr val="155E77"/>
                </a:solidFill>
              </a:rPr>
              <a:t>Tolerance to catalytic poisons</a:t>
            </a:r>
            <a:r>
              <a:rPr lang="ru-RU" sz="1350" dirty="0">
                <a:solidFill>
                  <a:srgbClr val="155E77"/>
                </a:solidFill>
              </a:rPr>
              <a:t>,</a:t>
            </a:r>
          </a:p>
          <a:p>
            <a:pPr>
              <a:lnSpc>
                <a:spcPct val="90000"/>
              </a:lnSpc>
            </a:pPr>
            <a:r>
              <a:rPr lang="en-US" sz="1350" dirty="0">
                <a:solidFill>
                  <a:srgbClr val="155E77"/>
                </a:solidFill>
              </a:rPr>
              <a:t>expected service life of SI-2 catalyst is more than</a:t>
            </a:r>
            <a:r>
              <a:rPr lang="ru-RU" sz="1350" dirty="0">
                <a:solidFill>
                  <a:srgbClr val="155E77"/>
                </a:solidFill>
              </a:rPr>
              <a:t> 10 </a:t>
            </a:r>
            <a:r>
              <a:rPr lang="en-US" sz="1350" dirty="0">
                <a:solidFill>
                  <a:srgbClr val="155E77"/>
                </a:solidFill>
              </a:rPr>
              <a:t>years</a:t>
            </a:r>
            <a:endParaRPr lang="ru-RU" sz="1350" dirty="0">
              <a:solidFill>
                <a:srgbClr val="155E77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C3A20F6C-8C6C-472E-8C5F-3AB3FD1CCED1}"/>
              </a:ext>
            </a:extLst>
          </p:cNvPr>
          <p:cNvSpPr/>
          <p:nvPr/>
        </p:nvSpPr>
        <p:spPr>
          <a:xfrm>
            <a:off x="302043" y="2226857"/>
            <a:ext cx="5195654" cy="22814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1350" dirty="0">
                <a:solidFill>
                  <a:srgbClr val="155E77"/>
                </a:solidFill>
              </a:rPr>
              <a:t>No corrosion and caustic wastes in the unit</a:t>
            </a:r>
            <a:endParaRPr lang="ru-RU" sz="1350" dirty="0">
              <a:solidFill>
                <a:srgbClr val="155E77"/>
              </a:solidFill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E43E6479-360F-44A3-8C4C-8AF77C7F8700}"/>
              </a:ext>
            </a:extLst>
          </p:cNvPr>
          <p:cNvCxnSpPr>
            <a:cxnSpLocks/>
          </p:cNvCxnSpPr>
          <p:nvPr/>
        </p:nvCxnSpPr>
        <p:spPr>
          <a:xfrm>
            <a:off x="6718155" y="1362283"/>
            <a:ext cx="2036617" cy="0"/>
          </a:xfrm>
          <a:prstGeom prst="line">
            <a:avLst/>
          </a:prstGeom>
          <a:ln>
            <a:solidFill>
              <a:srgbClr val="B9946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FF9952E-B45D-4340-80DC-DE9EE3E894E1}"/>
              </a:ext>
            </a:extLst>
          </p:cNvPr>
          <p:cNvGrpSpPr/>
          <p:nvPr/>
        </p:nvGrpSpPr>
        <p:grpSpPr>
          <a:xfrm>
            <a:off x="680942" y="3118457"/>
            <a:ext cx="972414" cy="855143"/>
            <a:chOff x="555345" y="3536178"/>
            <a:chExt cx="972414" cy="855143"/>
          </a:xfrm>
        </p:grpSpPr>
        <p:sp>
          <p:nvSpPr>
            <p:cNvPr id="58" name="Блок-схема: процесс 57">
              <a:extLst>
                <a:ext uri="{FF2B5EF4-FFF2-40B4-BE49-F238E27FC236}">
                  <a16:creationId xmlns:a16="http://schemas.microsoft.com/office/drawing/2014/main" id="{DD653273-B83D-430B-B909-CA107CB2C649}"/>
                </a:ext>
              </a:extLst>
            </p:cNvPr>
            <p:cNvSpPr/>
            <p:nvPr/>
          </p:nvSpPr>
          <p:spPr>
            <a:xfrm>
              <a:off x="1086259" y="3552759"/>
              <a:ext cx="441383" cy="838562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59" name="Блок-схема: процесс 58">
              <a:extLst>
                <a:ext uri="{FF2B5EF4-FFF2-40B4-BE49-F238E27FC236}">
                  <a16:creationId xmlns:a16="http://schemas.microsoft.com/office/drawing/2014/main" id="{CE8D5E28-6FE3-4856-97F2-6F1CB3AD4A76}"/>
                </a:ext>
              </a:extLst>
            </p:cNvPr>
            <p:cNvSpPr/>
            <p:nvPr/>
          </p:nvSpPr>
          <p:spPr>
            <a:xfrm>
              <a:off x="556559" y="3673833"/>
              <a:ext cx="441383" cy="715252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60" name="Title 1">
              <a:extLst>
                <a:ext uri="{FF2B5EF4-FFF2-40B4-BE49-F238E27FC236}">
                  <a16:creationId xmlns:a16="http://schemas.microsoft.com/office/drawing/2014/main" id="{47253F3D-843F-460A-BCD8-37EEDDFAFD9C}"/>
                </a:ext>
              </a:extLst>
            </p:cNvPr>
            <p:cNvSpPr txBox="1">
              <a:spLocks/>
            </p:cNvSpPr>
            <p:nvPr/>
          </p:nvSpPr>
          <p:spPr>
            <a:xfrm>
              <a:off x="555345" y="3662347"/>
              <a:ext cx="441500" cy="14339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82</a:t>
              </a:r>
              <a:r>
                <a:rPr lang="en-US" altLang="en-US" sz="1500" dirty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BFF6D926-C8E5-4D49-8F5F-1DC6CAC05170}"/>
                </a:ext>
              </a:extLst>
            </p:cNvPr>
            <p:cNvSpPr txBox="1">
              <a:spLocks/>
            </p:cNvSpPr>
            <p:nvPr/>
          </p:nvSpPr>
          <p:spPr>
            <a:xfrm>
              <a:off x="1086259" y="3536178"/>
              <a:ext cx="441500" cy="14339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83</a:t>
              </a:r>
              <a:r>
                <a:rPr lang="en-US" altLang="en-US" sz="1725" dirty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7</a:t>
              </a:r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1A23FC0C-E8D0-407A-BFED-693C77C05669}"/>
              </a:ext>
            </a:extLst>
          </p:cNvPr>
          <p:cNvGrpSpPr/>
          <p:nvPr/>
        </p:nvGrpSpPr>
        <p:grpSpPr>
          <a:xfrm>
            <a:off x="2379956" y="3128264"/>
            <a:ext cx="972414" cy="845336"/>
            <a:chOff x="2330560" y="3545985"/>
            <a:chExt cx="972414" cy="845336"/>
          </a:xfrm>
        </p:grpSpPr>
        <p:sp>
          <p:nvSpPr>
            <p:cNvPr id="63" name="Блок-схема: процесс 62">
              <a:extLst>
                <a:ext uri="{FF2B5EF4-FFF2-40B4-BE49-F238E27FC236}">
                  <a16:creationId xmlns:a16="http://schemas.microsoft.com/office/drawing/2014/main" id="{F5969602-A029-4E83-B095-4033C072C874}"/>
                </a:ext>
              </a:extLst>
            </p:cNvPr>
            <p:cNvSpPr/>
            <p:nvPr/>
          </p:nvSpPr>
          <p:spPr>
            <a:xfrm>
              <a:off x="2861474" y="3563021"/>
              <a:ext cx="441383" cy="828300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64" name="Блок-схема: процесс 63">
              <a:extLst>
                <a:ext uri="{FF2B5EF4-FFF2-40B4-BE49-F238E27FC236}">
                  <a16:creationId xmlns:a16="http://schemas.microsoft.com/office/drawing/2014/main" id="{D1E86B65-DAF8-4886-B373-9389004A106B}"/>
                </a:ext>
              </a:extLst>
            </p:cNvPr>
            <p:cNvSpPr/>
            <p:nvPr/>
          </p:nvSpPr>
          <p:spPr>
            <a:xfrm>
              <a:off x="2331774" y="3765979"/>
              <a:ext cx="441383" cy="623393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65" name="Title 1">
              <a:extLst>
                <a:ext uri="{FF2B5EF4-FFF2-40B4-BE49-F238E27FC236}">
                  <a16:creationId xmlns:a16="http://schemas.microsoft.com/office/drawing/2014/main" id="{E3D8ED1D-833C-419C-B305-F300A6B11A98}"/>
                </a:ext>
              </a:extLst>
            </p:cNvPr>
            <p:cNvSpPr txBox="1">
              <a:spLocks/>
            </p:cNvSpPr>
            <p:nvPr/>
          </p:nvSpPr>
          <p:spPr>
            <a:xfrm>
              <a:off x="2330560" y="3748824"/>
              <a:ext cx="441500" cy="237836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77</a:t>
              </a:r>
            </a:p>
          </p:txBody>
        </p:sp>
        <p:sp>
          <p:nvSpPr>
            <p:cNvPr id="66" name="Title 1">
              <a:extLst>
                <a:ext uri="{FF2B5EF4-FFF2-40B4-BE49-F238E27FC236}">
                  <a16:creationId xmlns:a16="http://schemas.microsoft.com/office/drawing/2014/main" id="{AB9593BC-C59A-4F0E-8449-679376E6C28F}"/>
                </a:ext>
              </a:extLst>
            </p:cNvPr>
            <p:cNvSpPr txBox="1">
              <a:spLocks/>
            </p:cNvSpPr>
            <p:nvPr/>
          </p:nvSpPr>
          <p:spPr>
            <a:xfrm>
              <a:off x="2861474" y="3545985"/>
              <a:ext cx="441500" cy="274036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83</a:t>
              </a:r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F7D3CB07-A301-4DC8-9AEC-FC2BC657FBE4}"/>
              </a:ext>
            </a:extLst>
          </p:cNvPr>
          <p:cNvGrpSpPr/>
          <p:nvPr/>
        </p:nvGrpSpPr>
        <p:grpSpPr>
          <a:xfrm>
            <a:off x="4078970" y="2791143"/>
            <a:ext cx="972415" cy="1182458"/>
            <a:chOff x="4105774" y="3208864"/>
            <a:chExt cx="972415" cy="1182458"/>
          </a:xfrm>
        </p:grpSpPr>
        <p:sp>
          <p:nvSpPr>
            <p:cNvPr id="68" name="Блок-схема: процесс 67">
              <a:extLst>
                <a:ext uri="{FF2B5EF4-FFF2-40B4-BE49-F238E27FC236}">
                  <a16:creationId xmlns:a16="http://schemas.microsoft.com/office/drawing/2014/main" id="{76540724-B1F2-4996-91BB-02CE9DF57E28}"/>
                </a:ext>
              </a:extLst>
            </p:cNvPr>
            <p:cNvSpPr/>
            <p:nvPr/>
          </p:nvSpPr>
          <p:spPr>
            <a:xfrm>
              <a:off x="4636689" y="3228700"/>
              <a:ext cx="441383" cy="1162622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69" name="Блок-схема: процесс 68">
              <a:extLst>
                <a:ext uri="{FF2B5EF4-FFF2-40B4-BE49-F238E27FC236}">
                  <a16:creationId xmlns:a16="http://schemas.microsoft.com/office/drawing/2014/main" id="{EA1DF56E-5ADB-4637-96B4-BC073307153A}"/>
                </a:ext>
              </a:extLst>
            </p:cNvPr>
            <p:cNvSpPr/>
            <p:nvPr/>
          </p:nvSpPr>
          <p:spPr>
            <a:xfrm>
              <a:off x="4106989" y="3228700"/>
              <a:ext cx="441383" cy="1159530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70" name="Title 1">
              <a:extLst>
                <a:ext uri="{FF2B5EF4-FFF2-40B4-BE49-F238E27FC236}">
                  <a16:creationId xmlns:a16="http://schemas.microsoft.com/office/drawing/2014/main" id="{C8A59507-CD8F-40E9-86B7-765EB5D7A992}"/>
                </a:ext>
              </a:extLst>
            </p:cNvPr>
            <p:cNvSpPr txBox="1">
              <a:spLocks/>
            </p:cNvSpPr>
            <p:nvPr/>
          </p:nvSpPr>
          <p:spPr>
            <a:xfrm>
              <a:off x="4105774" y="3230924"/>
              <a:ext cx="441500" cy="19827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99</a:t>
              </a:r>
              <a:r>
                <a:rPr lang="en-US" altLang="en-US" sz="1500" dirty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  <p:sp>
          <p:nvSpPr>
            <p:cNvPr id="71" name="Title 1">
              <a:extLst>
                <a:ext uri="{FF2B5EF4-FFF2-40B4-BE49-F238E27FC236}">
                  <a16:creationId xmlns:a16="http://schemas.microsoft.com/office/drawing/2014/main" id="{7CC90613-DB68-4478-B159-6ECCA493B745}"/>
                </a:ext>
              </a:extLst>
            </p:cNvPr>
            <p:cNvSpPr txBox="1">
              <a:spLocks/>
            </p:cNvSpPr>
            <p:nvPr/>
          </p:nvSpPr>
          <p:spPr>
            <a:xfrm>
              <a:off x="4636689" y="3208864"/>
              <a:ext cx="441500" cy="19827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99</a:t>
              </a:r>
              <a:r>
                <a:rPr lang="en-US" altLang="en-US" sz="1725" dirty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1B7D4453-20BD-4C2C-AA6E-681D4AA1758F}"/>
              </a:ext>
            </a:extLst>
          </p:cNvPr>
          <p:cNvGrpSpPr/>
          <p:nvPr/>
        </p:nvGrpSpPr>
        <p:grpSpPr>
          <a:xfrm>
            <a:off x="5777985" y="2084561"/>
            <a:ext cx="972415" cy="1889042"/>
            <a:chOff x="5880989" y="2502282"/>
            <a:chExt cx="972415" cy="1889042"/>
          </a:xfrm>
        </p:grpSpPr>
        <p:sp>
          <p:nvSpPr>
            <p:cNvPr id="73" name="Блок-схема: процесс 72">
              <a:extLst>
                <a:ext uri="{FF2B5EF4-FFF2-40B4-BE49-F238E27FC236}">
                  <a16:creationId xmlns:a16="http://schemas.microsoft.com/office/drawing/2014/main" id="{AD9DB4A8-263B-45A6-BB1A-1EF16723AF3F}"/>
                </a:ext>
              </a:extLst>
            </p:cNvPr>
            <p:cNvSpPr/>
            <p:nvPr/>
          </p:nvSpPr>
          <p:spPr>
            <a:xfrm>
              <a:off x="6411904" y="2856719"/>
              <a:ext cx="441383" cy="1534605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74" name="Блок-схема: процесс 73">
              <a:extLst>
                <a:ext uri="{FF2B5EF4-FFF2-40B4-BE49-F238E27FC236}">
                  <a16:creationId xmlns:a16="http://schemas.microsoft.com/office/drawing/2014/main" id="{A06F0549-1DC2-4BD8-983B-105BECC106A5}"/>
                </a:ext>
              </a:extLst>
            </p:cNvPr>
            <p:cNvSpPr/>
            <p:nvPr/>
          </p:nvSpPr>
          <p:spPr>
            <a:xfrm>
              <a:off x="5882203" y="2502282"/>
              <a:ext cx="441383" cy="1884523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75" name="Title 1">
              <a:extLst>
                <a:ext uri="{FF2B5EF4-FFF2-40B4-BE49-F238E27FC236}">
                  <a16:creationId xmlns:a16="http://schemas.microsoft.com/office/drawing/2014/main" id="{00246B36-6D9B-414A-BCDB-2B1281C64686}"/>
                </a:ext>
              </a:extLst>
            </p:cNvPr>
            <p:cNvSpPr txBox="1">
              <a:spLocks/>
            </p:cNvSpPr>
            <p:nvPr/>
          </p:nvSpPr>
          <p:spPr>
            <a:xfrm>
              <a:off x="5880989" y="2507880"/>
              <a:ext cx="441500" cy="345589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140</a:t>
              </a:r>
            </a:p>
          </p:txBody>
        </p:sp>
        <p:sp>
          <p:nvSpPr>
            <p:cNvPr id="76" name="Title 1">
              <a:extLst>
                <a:ext uri="{FF2B5EF4-FFF2-40B4-BE49-F238E27FC236}">
                  <a16:creationId xmlns:a16="http://schemas.microsoft.com/office/drawing/2014/main" id="{979AF9D8-13C3-4C27-83CA-910E1E5ED561}"/>
                </a:ext>
              </a:extLst>
            </p:cNvPr>
            <p:cNvSpPr txBox="1">
              <a:spLocks/>
            </p:cNvSpPr>
            <p:nvPr/>
          </p:nvSpPr>
          <p:spPr>
            <a:xfrm>
              <a:off x="6411904" y="2834430"/>
              <a:ext cx="441500" cy="28981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135</a:t>
              </a:r>
            </a:p>
          </p:txBody>
        </p: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33A736B5-A31E-493B-9C09-289A328DCE50}"/>
              </a:ext>
            </a:extLst>
          </p:cNvPr>
          <p:cNvGrpSpPr/>
          <p:nvPr/>
        </p:nvGrpSpPr>
        <p:grpSpPr>
          <a:xfrm>
            <a:off x="7477000" y="1619160"/>
            <a:ext cx="972415" cy="2354445"/>
            <a:chOff x="7656203" y="2036881"/>
            <a:chExt cx="972415" cy="2354445"/>
          </a:xfrm>
        </p:grpSpPr>
        <p:sp>
          <p:nvSpPr>
            <p:cNvPr id="78" name="Блок-схема: процесс 77">
              <a:extLst>
                <a:ext uri="{FF2B5EF4-FFF2-40B4-BE49-F238E27FC236}">
                  <a16:creationId xmlns:a16="http://schemas.microsoft.com/office/drawing/2014/main" id="{E7AE528C-78A2-4F51-8C35-84D6B95C1F4D}"/>
                </a:ext>
              </a:extLst>
            </p:cNvPr>
            <p:cNvSpPr/>
            <p:nvPr/>
          </p:nvSpPr>
          <p:spPr>
            <a:xfrm>
              <a:off x="8187118" y="2502282"/>
              <a:ext cx="441383" cy="1889044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79" name="Блок-схема: процесс 78">
              <a:extLst>
                <a:ext uri="{FF2B5EF4-FFF2-40B4-BE49-F238E27FC236}">
                  <a16:creationId xmlns:a16="http://schemas.microsoft.com/office/drawing/2014/main" id="{E6D4C044-E545-4CCA-9B6D-9B08EA648BD5}"/>
                </a:ext>
              </a:extLst>
            </p:cNvPr>
            <p:cNvSpPr/>
            <p:nvPr/>
          </p:nvSpPr>
          <p:spPr>
            <a:xfrm>
              <a:off x="7657417" y="2051438"/>
              <a:ext cx="441383" cy="2333665"/>
            </a:xfrm>
            <a:prstGeom prst="flowChartProcess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2700000" sx="99000" sy="99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/>
            </a:p>
          </p:txBody>
        </p:sp>
        <p:sp>
          <p:nvSpPr>
            <p:cNvPr id="80" name="Title 1">
              <a:extLst>
                <a:ext uri="{FF2B5EF4-FFF2-40B4-BE49-F238E27FC236}">
                  <a16:creationId xmlns:a16="http://schemas.microsoft.com/office/drawing/2014/main" id="{0848B2E4-0426-44A1-8E6A-980193956599}"/>
                </a:ext>
              </a:extLst>
            </p:cNvPr>
            <p:cNvSpPr txBox="1">
              <a:spLocks/>
            </p:cNvSpPr>
            <p:nvPr/>
          </p:nvSpPr>
          <p:spPr>
            <a:xfrm>
              <a:off x="7656203" y="2036881"/>
              <a:ext cx="441500" cy="277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500" dirty="0">
                  <a:solidFill>
                    <a:schemeClr val="bg1"/>
                  </a:solidFill>
                  <a:latin typeface="+mn-lt"/>
                </a:rPr>
                <a:t>167</a:t>
              </a:r>
            </a:p>
          </p:txBody>
        </p:sp>
        <p:sp>
          <p:nvSpPr>
            <p:cNvPr id="81" name="Title 1">
              <a:extLst>
                <a:ext uri="{FF2B5EF4-FFF2-40B4-BE49-F238E27FC236}">
                  <a16:creationId xmlns:a16="http://schemas.microsoft.com/office/drawing/2014/main" id="{DFDB22D2-5BAE-4179-B275-63DAA9232A1E}"/>
                </a:ext>
              </a:extLst>
            </p:cNvPr>
            <p:cNvSpPr txBox="1">
              <a:spLocks/>
            </p:cNvSpPr>
            <p:nvPr/>
          </p:nvSpPr>
          <p:spPr>
            <a:xfrm>
              <a:off x="8187118" y="2503005"/>
              <a:ext cx="441500" cy="39905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ru-RU" altLang="en-US" sz="1725" dirty="0">
                  <a:solidFill>
                    <a:schemeClr val="bg1"/>
                  </a:solidFill>
                  <a:latin typeface="+mn-lt"/>
                </a:rPr>
                <a:t>140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66E3DD7F-F870-4AE8-B411-31B5D5F967C1}"/>
              </a:ext>
            </a:extLst>
          </p:cNvPr>
          <p:cNvGrpSpPr/>
          <p:nvPr/>
        </p:nvGrpSpPr>
        <p:grpSpPr>
          <a:xfrm>
            <a:off x="379931" y="3968895"/>
            <a:ext cx="8393648" cy="898667"/>
            <a:chOff x="425784" y="4880292"/>
            <a:chExt cx="8393648" cy="778276"/>
          </a:xfrm>
        </p:grpSpPr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7F55C1E1-A218-413B-8C8B-B67CDE8AFE1D}"/>
                </a:ext>
              </a:extLst>
            </p:cNvPr>
            <p:cNvSpPr/>
            <p:nvPr/>
          </p:nvSpPr>
          <p:spPr>
            <a:xfrm>
              <a:off x="427363" y="4899545"/>
              <a:ext cx="8391376" cy="759023"/>
            </a:xfrm>
            <a:prstGeom prst="rect">
              <a:avLst/>
            </a:prstGeom>
            <a:solidFill>
              <a:srgbClr val="155E77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71F76C05-0ED8-4B81-A7EE-9B9C68F73C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784" y="4880292"/>
              <a:ext cx="8393648" cy="0"/>
            </a:xfrm>
            <a:prstGeom prst="line">
              <a:avLst/>
            </a:prstGeom>
            <a:ln w="50800">
              <a:solidFill>
                <a:srgbClr val="B994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Блок-схема: процесс 84">
            <a:extLst>
              <a:ext uri="{FF2B5EF4-FFF2-40B4-BE49-F238E27FC236}">
                <a16:creationId xmlns:a16="http://schemas.microsoft.com/office/drawing/2014/main" id="{FD184637-C84D-45AB-821F-EE2921FB09E3}"/>
              </a:ext>
            </a:extLst>
          </p:cNvPr>
          <p:cNvSpPr/>
          <p:nvPr/>
        </p:nvSpPr>
        <p:spPr>
          <a:xfrm>
            <a:off x="1856644" y="5015696"/>
            <a:ext cx="2406847" cy="370399"/>
          </a:xfrm>
          <a:prstGeom prst="flowChartProcess">
            <a:avLst/>
          </a:prstGeom>
          <a:solidFill>
            <a:srgbClr val="155E77"/>
          </a:solidFill>
          <a:ln>
            <a:noFill/>
          </a:ln>
          <a:effectLst>
            <a:outerShdw blurRad="165100" dist="76200" dir="3300000" sx="99000" sy="99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>
              <a:solidFill>
                <a:srgbClr val="5195D3"/>
              </a:solidFill>
            </a:endParaRPr>
          </a:p>
        </p:txBody>
      </p:sp>
      <p:sp>
        <p:nvSpPr>
          <p:cNvPr id="86" name="Title 1">
            <a:extLst>
              <a:ext uri="{FF2B5EF4-FFF2-40B4-BE49-F238E27FC236}">
                <a16:creationId xmlns:a16="http://schemas.microsoft.com/office/drawing/2014/main" id="{958434F6-A918-4978-A7E2-41F903A55865}"/>
              </a:ext>
            </a:extLst>
          </p:cNvPr>
          <p:cNvSpPr txBox="1">
            <a:spLocks/>
          </p:cNvSpPr>
          <p:nvPr/>
        </p:nvSpPr>
        <p:spPr>
          <a:xfrm>
            <a:off x="429903" y="3965407"/>
            <a:ext cx="1439486" cy="4060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С</a:t>
            </a:r>
            <a:r>
              <a:rPr lang="ru-RU" altLang="en-US" sz="1400" baseline="-25000" dirty="0">
                <a:solidFill>
                  <a:schemeClr val="bg1"/>
                </a:solidFill>
                <a:latin typeface="+mn-lt"/>
              </a:rPr>
              <a:t>5+</a:t>
            </a:r>
            <a:r>
              <a:rPr lang="en-US" altLang="en-US" sz="1400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clear RON</a:t>
            </a:r>
            <a:endParaRPr lang="ru-RU" altLang="en-US" sz="1400" baseline="-250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Start of run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Title 1">
            <a:extLst>
              <a:ext uri="{FF2B5EF4-FFF2-40B4-BE49-F238E27FC236}">
                <a16:creationId xmlns:a16="http://schemas.microsoft.com/office/drawing/2014/main" id="{DEBA26B7-BAE3-42AE-AFDD-64712D3DEAF0}"/>
              </a:ext>
            </a:extLst>
          </p:cNvPr>
          <p:cNvSpPr txBox="1">
            <a:spLocks/>
          </p:cNvSpPr>
          <p:nvPr/>
        </p:nvSpPr>
        <p:spPr>
          <a:xfrm>
            <a:off x="5560345" y="3965407"/>
            <a:ext cx="1449665" cy="5224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R-1A inlet 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temperature</a:t>
            </a: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Start of run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A54269FC-3520-4715-A5C8-F880189B4CB6}"/>
              </a:ext>
            </a:extLst>
          </p:cNvPr>
          <p:cNvSpPr txBox="1">
            <a:spLocks/>
          </p:cNvSpPr>
          <p:nvPr/>
        </p:nvSpPr>
        <p:spPr>
          <a:xfrm>
            <a:off x="3759688" y="3973222"/>
            <a:ext cx="1680668" cy="4060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en-US" altLang="en-US" sz="1400" dirty="0" err="1">
                <a:solidFill>
                  <a:schemeClr val="bg1"/>
                </a:solidFill>
                <a:latin typeface="+mn-lt"/>
              </a:rPr>
              <a:t>Isomerate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 yield</a:t>
            </a:r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, </a:t>
            </a: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vol. </a:t>
            </a:r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% </a:t>
            </a:r>
          </a:p>
        </p:txBody>
      </p:sp>
      <p:sp>
        <p:nvSpPr>
          <p:cNvPr id="89" name="Title 1">
            <a:extLst>
              <a:ext uri="{FF2B5EF4-FFF2-40B4-BE49-F238E27FC236}">
                <a16:creationId xmlns:a16="http://schemas.microsoft.com/office/drawing/2014/main" id="{8261A7E4-B870-473D-9FD1-EC0C72459C0C}"/>
              </a:ext>
            </a:extLst>
          </p:cNvPr>
          <p:cNvSpPr txBox="1">
            <a:spLocks/>
          </p:cNvSpPr>
          <p:nvPr/>
        </p:nvSpPr>
        <p:spPr>
          <a:xfrm>
            <a:off x="1919238" y="5031326"/>
            <a:ext cx="2276244" cy="3703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Chlorinated catalyst</a:t>
            </a:r>
            <a:endParaRPr lang="ru-RU" altLang="en-US" sz="1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90" name="Группа 89">
            <a:extLst>
              <a:ext uri="{FF2B5EF4-FFF2-40B4-BE49-F238E27FC236}">
                <a16:creationId xmlns:a16="http://schemas.microsoft.com/office/drawing/2014/main" id="{80674F6C-77D7-4457-9A5F-7577FF3B1354}"/>
              </a:ext>
            </a:extLst>
          </p:cNvPr>
          <p:cNvGrpSpPr/>
          <p:nvPr/>
        </p:nvGrpSpPr>
        <p:grpSpPr>
          <a:xfrm>
            <a:off x="4703349" y="5009089"/>
            <a:ext cx="2450465" cy="379190"/>
            <a:chOff x="4543462" y="5803254"/>
            <a:chExt cx="2450465" cy="379190"/>
          </a:xfrm>
        </p:grpSpPr>
        <p:sp>
          <p:nvSpPr>
            <p:cNvPr id="91" name="Блок-схема: процесс 90">
              <a:extLst>
                <a:ext uri="{FF2B5EF4-FFF2-40B4-BE49-F238E27FC236}">
                  <a16:creationId xmlns:a16="http://schemas.microsoft.com/office/drawing/2014/main" id="{5D556DC2-8302-4AD1-96C6-BE5F85B23378}"/>
                </a:ext>
              </a:extLst>
            </p:cNvPr>
            <p:cNvSpPr/>
            <p:nvPr/>
          </p:nvSpPr>
          <p:spPr>
            <a:xfrm>
              <a:off x="4566322" y="5812045"/>
              <a:ext cx="2406847" cy="370399"/>
            </a:xfrm>
            <a:prstGeom prst="flowChartProcess">
              <a:avLst/>
            </a:prstGeom>
            <a:solidFill>
              <a:srgbClr val="B99464"/>
            </a:solidFill>
            <a:ln>
              <a:noFill/>
            </a:ln>
            <a:effectLst>
              <a:outerShdw blurRad="165100" dist="76200" dir="3300000" sx="99000" sy="99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 dirty="0">
                <a:solidFill>
                  <a:srgbClr val="5195D3"/>
                </a:solidFill>
              </a:endParaRPr>
            </a:p>
          </p:txBody>
        </p:sp>
        <p:sp>
          <p:nvSpPr>
            <p:cNvPr id="92" name="Title 1">
              <a:extLst>
                <a:ext uri="{FF2B5EF4-FFF2-40B4-BE49-F238E27FC236}">
                  <a16:creationId xmlns:a16="http://schemas.microsoft.com/office/drawing/2014/main" id="{18DF24CB-59B6-4A29-8F57-57FB65930BB0}"/>
                </a:ext>
              </a:extLst>
            </p:cNvPr>
            <p:cNvSpPr txBox="1">
              <a:spLocks/>
            </p:cNvSpPr>
            <p:nvPr/>
          </p:nvSpPr>
          <p:spPr>
            <a:xfrm>
              <a:off x="4543462" y="5803254"/>
              <a:ext cx="2450465" cy="35633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ru-RU"/>
              </a:defPPr>
              <a:lvl1pPr>
                <a:defRPr sz="2800">
                  <a:solidFill>
                    <a:srgbClr val="5799D5"/>
                  </a:solidFill>
                  <a:latin typeface="Qanelas" panose="00000500000000000000" pitchFamily="50" charset="-52"/>
                </a:defRPr>
              </a:lvl1pPr>
            </a:lstStyle>
            <a:p>
              <a:pPr algn="ctr"/>
              <a:r>
                <a:rPr lang="en-US" altLang="en-US" sz="1800" dirty="0">
                  <a:solidFill>
                    <a:schemeClr val="bg1"/>
                  </a:solidFill>
                  <a:latin typeface="+mn-lt"/>
                </a:rPr>
                <a:t>SI</a:t>
              </a:r>
              <a:r>
                <a:rPr lang="ru-RU" altLang="en-US" sz="1800" dirty="0">
                  <a:solidFill>
                    <a:schemeClr val="bg1"/>
                  </a:solidFill>
                  <a:latin typeface="+mn-lt"/>
                </a:rPr>
                <a:t>-2   </a:t>
              </a:r>
              <a:r>
                <a:rPr lang="en-US" altLang="en-US" sz="1800" dirty="0">
                  <a:solidFill>
                    <a:schemeClr val="bg1"/>
                  </a:solidFill>
                  <a:latin typeface="+mn-lt"/>
                </a:rPr>
                <a:t>SIE </a:t>
              </a:r>
              <a:r>
                <a:rPr lang="en-US" altLang="en-US" sz="1800" dirty="0" err="1">
                  <a:solidFill>
                    <a:schemeClr val="bg1"/>
                  </a:solidFill>
                  <a:latin typeface="+mn-lt"/>
                </a:rPr>
                <a:t>Neftehim</a:t>
              </a:r>
              <a:endParaRPr lang="ru-RU" altLang="en-US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93" name="Title 1">
            <a:extLst>
              <a:ext uri="{FF2B5EF4-FFF2-40B4-BE49-F238E27FC236}">
                <a16:creationId xmlns:a16="http://schemas.microsoft.com/office/drawing/2014/main" id="{BFD593A5-EEA3-4D12-A43C-32E473E726C7}"/>
              </a:ext>
            </a:extLst>
          </p:cNvPr>
          <p:cNvSpPr txBox="1">
            <a:spLocks/>
          </p:cNvSpPr>
          <p:nvPr/>
        </p:nvSpPr>
        <p:spPr>
          <a:xfrm>
            <a:off x="2114340" y="3965407"/>
            <a:ext cx="1439486" cy="5157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С</a:t>
            </a:r>
            <a:r>
              <a:rPr lang="ru-RU" altLang="en-US" sz="1400" baseline="-25000" dirty="0">
                <a:solidFill>
                  <a:schemeClr val="bg1"/>
                </a:solidFill>
                <a:latin typeface="+mn-lt"/>
              </a:rPr>
              <a:t>5+</a:t>
            </a:r>
            <a:r>
              <a:rPr lang="en-US" altLang="en-US" sz="1400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clear RON</a:t>
            </a:r>
            <a:endParaRPr lang="ru-RU" altLang="en-US" sz="1400" baseline="-250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End of run</a:t>
            </a:r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/</a:t>
            </a: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current value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4" name="Title 1">
            <a:extLst>
              <a:ext uri="{FF2B5EF4-FFF2-40B4-BE49-F238E27FC236}">
                <a16:creationId xmlns:a16="http://schemas.microsoft.com/office/drawing/2014/main" id="{20A5D9EB-1E81-4A8B-B31C-C9C8DCDA478B}"/>
              </a:ext>
            </a:extLst>
          </p:cNvPr>
          <p:cNvSpPr txBox="1">
            <a:spLocks/>
          </p:cNvSpPr>
          <p:nvPr/>
        </p:nvSpPr>
        <p:spPr>
          <a:xfrm>
            <a:off x="7195444" y="3965407"/>
            <a:ext cx="1449665" cy="8675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ru-RU"/>
            </a:defPPr>
            <a:lvl1pPr>
              <a:defRPr sz="2800">
                <a:solidFill>
                  <a:srgbClr val="5799D5"/>
                </a:solidFill>
                <a:latin typeface="Qanelas" panose="00000500000000000000" pitchFamily="50" charset="-52"/>
              </a:defRPr>
            </a:lvl1pPr>
          </a:lstStyle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R-1A inlet 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temperature</a:t>
            </a: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End of run</a:t>
            </a:r>
            <a:r>
              <a:rPr lang="ru-RU" altLang="en-US" sz="1400" dirty="0">
                <a:solidFill>
                  <a:schemeClr val="bg1"/>
                </a:solidFill>
                <a:latin typeface="+mn-lt"/>
              </a:rPr>
              <a:t>/</a:t>
            </a:r>
          </a:p>
          <a:p>
            <a:pPr algn="ctr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current value</a:t>
            </a:r>
            <a:endParaRPr lang="ru-RU" altLang="en-US" sz="14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ru-RU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A446920A-B7FA-4F22-9C09-57EFCBE631D2}"/>
              </a:ext>
            </a:extLst>
          </p:cNvPr>
          <p:cNvSpPr/>
          <p:nvPr/>
        </p:nvSpPr>
        <p:spPr>
          <a:xfrm>
            <a:off x="313948" y="1473771"/>
            <a:ext cx="5276378" cy="2316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ru-RU" sz="135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8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70EEE5B-0734-438D-9ED8-0EA04C52BE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b="5105"/>
          <a:stretch/>
        </p:blipFill>
        <p:spPr>
          <a:xfrm>
            <a:off x="1210125" y="1473986"/>
            <a:ext cx="6297470" cy="354319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9889A9-5A35-49AB-AC57-D071A17B8F99}"/>
              </a:ext>
            </a:extLst>
          </p:cNvPr>
          <p:cNvSpPr/>
          <p:nvPr/>
        </p:nvSpPr>
        <p:spPr>
          <a:xfrm>
            <a:off x="539772" y="140973"/>
            <a:ext cx="6501890" cy="1321259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78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Innovative technology </a:t>
            </a:r>
            <a:endParaRPr lang="ru-RU" altLang="en-US" sz="3300" b="1" dirty="0">
              <a:solidFill>
                <a:srgbClr val="155E77"/>
              </a:solidFill>
            </a:endParaRPr>
          </a:p>
          <a:p>
            <a:pPr>
              <a:lnSpc>
                <a:spcPct val="78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of n-butane isomerization </a:t>
            </a:r>
            <a:r>
              <a:rPr lang="en-US" altLang="en-US" sz="3300" b="1" dirty="0" err="1">
                <a:solidFill>
                  <a:srgbClr val="AF864F"/>
                </a:solidFill>
              </a:rPr>
              <a:t>Isomalk</a:t>
            </a:r>
            <a:r>
              <a:rPr lang="ru-RU" altLang="en-US" sz="3300" b="1" dirty="0">
                <a:solidFill>
                  <a:srgbClr val="AF864F"/>
                </a:solidFill>
              </a:rPr>
              <a:t>-3 </a:t>
            </a:r>
          </a:p>
          <a:p>
            <a:pPr>
              <a:lnSpc>
                <a:spcPct val="78000"/>
              </a:lnSpc>
            </a:pPr>
            <a:r>
              <a:rPr lang="en-US" altLang="en-US" sz="3300" b="1" dirty="0">
                <a:solidFill>
                  <a:srgbClr val="AF864F"/>
                </a:solidFill>
              </a:rPr>
              <a:t>based on oxide catalyst SI</a:t>
            </a:r>
            <a:r>
              <a:rPr lang="ru-RU" altLang="en-US" sz="3300" b="1" dirty="0">
                <a:solidFill>
                  <a:srgbClr val="AF864F"/>
                </a:solidFill>
              </a:rPr>
              <a:t>-3</a:t>
            </a:r>
            <a:endParaRPr lang="de-DE" altLang="en-US" sz="3300" b="1" dirty="0">
              <a:solidFill>
                <a:srgbClr val="AF864F"/>
              </a:solidFill>
            </a:endParaRPr>
          </a:p>
        </p:txBody>
      </p:sp>
      <p:sp>
        <p:nvSpPr>
          <p:cNvPr id="31" name="Стрелка: шеврон 30">
            <a:extLst>
              <a:ext uri="{FF2B5EF4-FFF2-40B4-BE49-F238E27FC236}">
                <a16:creationId xmlns:a16="http://schemas.microsoft.com/office/drawing/2014/main" id="{99AE7F6E-3E92-4EE9-A2F7-4877378268E3}"/>
              </a:ext>
            </a:extLst>
          </p:cNvPr>
          <p:cNvSpPr/>
          <p:nvPr/>
        </p:nvSpPr>
        <p:spPr>
          <a:xfrm>
            <a:off x="121614" y="5062695"/>
            <a:ext cx="3025618" cy="1456751"/>
          </a:xfrm>
          <a:prstGeom prst="chevron">
            <a:avLst>
              <a:gd name="adj" fmla="val 14711"/>
            </a:avLst>
          </a:prstGeom>
          <a:solidFill>
            <a:srgbClr val="AF864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54D5516B-B7E3-4A76-B937-6409D0BD3E82}"/>
              </a:ext>
            </a:extLst>
          </p:cNvPr>
          <p:cNvGrpSpPr/>
          <p:nvPr/>
        </p:nvGrpSpPr>
        <p:grpSpPr>
          <a:xfrm>
            <a:off x="539772" y="5062695"/>
            <a:ext cx="8435338" cy="1520795"/>
            <a:chOff x="441995" y="2210178"/>
            <a:chExt cx="7089411" cy="2194649"/>
          </a:xfrm>
        </p:grpSpPr>
        <p:sp>
          <p:nvSpPr>
            <p:cNvPr id="61" name="Стрелка: шеврон 60">
              <a:extLst>
                <a:ext uri="{FF2B5EF4-FFF2-40B4-BE49-F238E27FC236}">
                  <a16:creationId xmlns:a16="http://schemas.microsoft.com/office/drawing/2014/main" id="{60A7B862-F484-40B8-A36C-ACFD3E955374}"/>
                </a:ext>
              </a:extLst>
            </p:cNvPr>
            <p:cNvSpPr/>
            <p:nvPr/>
          </p:nvSpPr>
          <p:spPr>
            <a:xfrm>
              <a:off x="2550245" y="2210178"/>
              <a:ext cx="2530313" cy="2102228"/>
            </a:xfrm>
            <a:prstGeom prst="chevron">
              <a:avLst>
                <a:gd name="adj" fmla="val 14711"/>
              </a:avLst>
            </a:prstGeom>
            <a:solidFill>
              <a:srgbClr val="155E7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Стрелка: шеврон 66">
              <a:extLst>
                <a:ext uri="{FF2B5EF4-FFF2-40B4-BE49-F238E27FC236}">
                  <a16:creationId xmlns:a16="http://schemas.microsoft.com/office/drawing/2014/main" id="{D233EA29-0B0B-457C-94DC-6E0D552A25F2}"/>
                </a:ext>
              </a:extLst>
            </p:cNvPr>
            <p:cNvSpPr/>
            <p:nvPr/>
          </p:nvSpPr>
          <p:spPr>
            <a:xfrm>
              <a:off x="4979709" y="2210178"/>
              <a:ext cx="2551697" cy="2102228"/>
            </a:xfrm>
            <a:prstGeom prst="chevron">
              <a:avLst>
                <a:gd name="adj" fmla="val 14711"/>
              </a:avLst>
            </a:prstGeom>
            <a:solidFill>
              <a:srgbClr val="AF864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B315E94A-2E89-4A9E-9F61-AE804FF868C9}"/>
                </a:ext>
              </a:extLst>
            </p:cNvPr>
            <p:cNvGrpSpPr/>
            <p:nvPr/>
          </p:nvGrpSpPr>
          <p:grpSpPr>
            <a:xfrm>
              <a:off x="441995" y="2340032"/>
              <a:ext cx="1995178" cy="2064795"/>
              <a:chOff x="749770" y="2251814"/>
              <a:chExt cx="1995178" cy="206479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FF726E-ADB9-41A8-A4C5-4BDFAC25D57E}"/>
                  </a:ext>
                </a:extLst>
              </p:cNvPr>
              <p:cNvSpPr txBox="1"/>
              <p:nvPr/>
            </p:nvSpPr>
            <p:spPr>
              <a:xfrm>
                <a:off x="1066685" y="2251814"/>
                <a:ext cx="1042311" cy="104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700" b="1">
                    <a:solidFill>
                      <a:srgbClr val="AF864F"/>
                    </a:solidFill>
                  </a:defRPr>
                </a:lvl1pPr>
              </a:lstStyle>
              <a:p>
                <a:r>
                  <a:rPr lang="ru-RU" sz="4100" dirty="0">
                    <a:solidFill>
                      <a:srgbClr val="B99464"/>
                    </a:solidFill>
                    <a:cs typeface="Arial" panose="020B0604020202020204" pitchFamily="34" charset="0"/>
                  </a:rPr>
                  <a:t>2015</a:t>
                </a: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AC6FE8B-94E0-4049-BDA5-0FF5E49E454E}"/>
                  </a:ext>
                </a:extLst>
              </p:cNvPr>
              <p:cNvSpPr/>
              <p:nvPr/>
            </p:nvSpPr>
            <p:spPr>
              <a:xfrm>
                <a:off x="749770" y="3021567"/>
                <a:ext cx="1995178" cy="1199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155E77"/>
                    </a:solidFill>
                  </a:rPr>
                  <a:t>First commercial unit </a:t>
                </a:r>
              </a:p>
              <a:p>
                <a:r>
                  <a:rPr lang="ru-RU" sz="1600" b="1" dirty="0">
                    <a:solidFill>
                      <a:srgbClr val="B99464"/>
                    </a:solidFill>
                  </a:rPr>
                  <a:t>200</a:t>
                </a:r>
                <a:r>
                  <a:rPr lang="ru-RU" sz="1600" b="1" dirty="0">
                    <a:solidFill>
                      <a:srgbClr val="155E77"/>
                    </a:solidFill>
                  </a:rPr>
                  <a:t> </a:t>
                </a:r>
                <a:r>
                  <a:rPr lang="en-US" sz="1600" b="1" dirty="0">
                    <a:solidFill>
                      <a:srgbClr val="155E77"/>
                    </a:solidFill>
                  </a:rPr>
                  <a:t>KTA</a:t>
                </a:r>
                <a:endParaRPr lang="ru-RU" sz="1600" b="1" dirty="0"/>
              </a:p>
              <a:p>
                <a:endParaRPr lang="ru-RU" sz="1600" b="1" dirty="0"/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A89E26A-BB2F-4CB6-98E9-99B5D88D6C67}"/>
                  </a:ext>
                </a:extLst>
              </p:cNvPr>
              <p:cNvSpPr/>
              <p:nvPr/>
            </p:nvSpPr>
            <p:spPr>
              <a:xfrm>
                <a:off x="1121735" y="3739213"/>
                <a:ext cx="155256" cy="577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2000" b="1" dirty="0"/>
              </a:p>
            </p:txBody>
          </p:sp>
        </p:grp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A2496AF5-F171-485B-A562-28640E7500F1}"/>
                </a:ext>
              </a:extLst>
            </p:cNvPr>
            <p:cNvGrpSpPr/>
            <p:nvPr/>
          </p:nvGrpSpPr>
          <p:grpSpPr>
            <a:xfrm>
              <a:off x="2734261" y="2341413"/>
              <a:ext cx="2245448" cy="1612258"/>
              <a:chOff x="1187397" y="2258840"/>
              <a:chExt cx="2245448" cy="1612258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03BE0A-275F-4E1B-9F13-B3FA4059F00F}"/>
                  </a:ext>
                </a:extLst>
              </p:cNvPr>
              <p:cNvSpPr txBox="1"/>
              <p:nvPr/>
            </p:nvSpPr>
            <p:spPr>
              <a:xfrm>
                <a:off x="1723472" y="2258840"/>
                <a:ext cx="1090130" cy="1043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700" b="1">
                    <a:solidFill>
                      <a:srgbClr val="AF864F"/>
                    </a:solidFill>
                  </a:defRPr>
                </a:lvl1pPr>
              </a:lstStyle>
              <a:p>
                <a:r>
                  <a:rPr lang="ru-RU" sz="4100" dirty="0">
                    <a:solidFill>
                      <a:srgbClr val="155E77"/>
                    </a:solidFill>
                    <a:cs typeface="Arial" panose="020B0604020202020204" pitchFamily="34" charset="0"/>
                  </a:rPr>
                  <a:t>2019</a:t>
                </a:r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847B418D-7DC5-471C-A0CE-DBADFFA4E7E4}"/>
                  </a:ext>
                </a:extLst>
              </p:cNvPr>
              <p:cNvSpPr/>
              <p:nvPr/>
            </p:nvSpPr>
            <p:spPr>
              <a:xfrm>
                <a:off x="1187397" y="3027213"/>
                <a:ext cx="2245448" cy="843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b="1" dirty="0">
                    <a:solidFill>
                      <a:srgbClr val="155E77"/>
                    </a:solidFill>
                  </a:rPr>
                  <a:t>4 </a:t>
                </a:r>
                <a:r>
                  <a:rPr lang="en-US" sz="1600" b="1" dirty="0">
                    <a:solidFill>
                      <a:srgbClr val="155E77"/>
                    </a:solidFill>
                  </a:rPr>
                  <a:t>operating </a:t>
                </a:r>
                <a:endParaRPr lang="ru-RU" sz="1600" b="1" dirty="0">
                  <a:solidFill>
                    <a:srgbClr val="155E77"/>
                  </a:solidFill>
                </a:endParaRPr>
              </a:p>
              <a:p>
                <a:pPr algn="ctr"/>
                <a:r>
                  <a:rPr lang="en-US" sz="1600" b="1" dirty="0">
                    <a:solidFill>
                      <a:srgbClr val="155E77"/>
                    </a:solidFill>
                  </a:rPr>
                  <a:t>commercial units</a:t>
                </a:r>
                <a:endParaRPr lang="ru-RU" sz="1600" b="1" dirty="0"/>
              </a:p>
            </p:txBody>
          </p:sp>
        </p:grp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AAC7E770-B1EE-49D4-ADF4-5B935AA67569}"/>
                </a:ext>
              </a:extLst>
            </p:cNvPr>
            <p:cNvGrpSpPr/>
            <p:nvPr/>
          </p:nvGrpSpPr>
          <p:grpSpPr>
            <a:xfrm>
              <a:off x="5164233" y="2340032"/>
              <a:ext cx="2299421" cy="1946398"/>
              <a:chOff x="1629686" y="2262235"/>
              <a:chExt cx="2299421" cy="1946398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712C830-44B3-46F2-9513-CD61B9307796}"/>
                  </a:ext>
                </a:extLst>
              </p:cNvPr>
              <p:cNvSpPr txBox="1"/>
              <p:nvPr/>
            </p:nvSpPr>
            <p:spPr>
              <a:xfrm>
                <a:off x="2021278" y="2262235"/>
                <a:ext cx="1399467" cy="104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700" b="1">
                    <a:solidFill>
                      <a:srgbClr val="AF864F"/>
                    </a:solidFill>
                  </a:defRPr>
                </a:lvl1pPr>
              </a:lstStyle>
              <a:p>
                <a:r>
                  <a:rPr lang="ru-RU" sz="4100" dirty="0">
                    <a:solidFill>
                      <a:srgbClr val="B99464"/>
                    </a:solidFill>
                    <a:cs typeface="Arial" panose="020B0604020202020204" pitchFamily="34" charset="0"/>
                  </a:rPr>
                  <a:t>2020…</a:t>
                </a:r>
              </a:p>
            </p:txBody>
          </p:sp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8964F431-4346-4FBD-A9C9-CB0E25DE6E17}"/>
                  </a:ext>
                </a:extLst>
              </p:cNvPr>
              <p:cNvSpPr/>
              <p:nvPr/>
            </p:nvSpPr>
            <p:spPr>
              <a:xfrm>
                <a:off x="1629686" y="3009427"/>
                <a:ext cx="2299421" cy="1199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155E77"/>
                    </a:solidFill>
                  </a:rPr>
                  <a:t>Implementation of new projects and catalyst replacement in existing units</a:t>
                </a:r>
                <a:endParaRPr lang="ru-RU" sz="1500" b="1" dirty="0"/>
              </a:p>
            </p:txBody>
          </p:sp>
        </p:grpSp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FCBF5B3-7FA2-4EB4-8408-F6BC40267629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8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4F9CE4E4-D7AD-4809-814D-E056268BA125}"/>
              </a:ext>
            </a:extLst>
          </p:cNvPr>
          <p:cNvSpPr/>
          <p:nvPr/>
        </p:nvSpPr>
        <p:spPr>
          <a:xfrm>
            <a:off x="3218274" y="3201655"/>
            <a:ext cx="2512069" cy="602508"/>
          </a:xfrm>
          <a:prstGeom prst="rect">
            <a:avLst/>
          </a:prstGeom>
          <a:solidFill>
            <a:srgbClr val="B99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6D94E51-674A-4DEC-ADAB-804E029D8281}"/>
              </a:ext>
            </a:extLst>
          </p:cNvPr>
          <p:cNvSpPr/>
          <p:nvPr/>
        </p:nvSpPr>
        <p:spPr>
          <a:xfrm>
            <a:off x="515698" y="3201655"/>
            <a:ext cx="2633259" cy="602508"/>
          </a:xfrm>
          <a:prstGeom prst="rect">
            <a:avLst/>
          </a:prstGeom>
          <a:solidFill>
            <a:srgbClr val="B99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A863D2-88CC-425F-B363-AE15E5B583EF}"/>
              </a:ext>
            </a:extLst>
          </p:cNvPr>
          <p:cNvSpPr/>
          <p:nvPr/>
        </p:nvSpPr>
        <p:spPr>
          <a:xfrm>
            <a:off x="0" y="861196"/>
            <a:ext cx="9144000" cy="91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Prospective </a:t>
            </a:r>
            <a:r>
              <a:rPr lang="ru-RU" altLang="en-US" sz="3300" b="1" dirty="0">
                <a:solidFill>
                  <a:srgbClr val="AF864F"/>
                </a:solidFill>
              </a:rPr>
              <a:t>С</a:t>
            </a:r>
            <a:r>
              <a:rPr lang="ru-RU" altLang="en-US" sz="3300" b="1" baseline="-25000" dirty="0">
                <a:solidFill>
                  <a:srgbClr val="AF864F"/>
                </a:solidFill>
              </a:rPr>
              <a:t>7</a:t>
            </a:r>
            <a:r>
              <a:rPr lang="ru-RU" altLang="en-US" sz="3300" b="1" dirty="0">
                <a:solidFill>
                  <a:srgbClr val="AF864F"/>
                </a:solidFill>
              </a:rPr>
              <a:t> </a:t>
            </a:r>
            <a:r>
              <a:rPr lang="en-US" altLang="en-US" sz="3300" b="1" dirty="0">
                <a:solidFill>
                  <a:srgbClr val="AF864F"/>
                </a:solidFill>
              </a:rPr>
              <a:t>hydrocarbons</a:t>
            </a:r>
            <a:r>
              <a:rPr lang="en-US" altLang="en-US" sz="3300" b="1" dirty="0">
                <a:solidFill>
                  <a:srgbClr val="155E77"/>
                </a:solidFill>
              </a:rPr>
              <a:t> isomerization</a:t>
            </a:r>
            <a:endParaRPr lang="ru-RU" altLang="en-US" sz="3300" b="1" dirty="0">
              <a:solidFill>
                <a:srgbClr val="155E77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3300" b="1" dirty="0">
                <a:solidFill>
                  <a:srgbClr val="155E77"/>
                </a:solidFill>
              </a:rPr>
              <a:t>technology </a:t>
            </a:r>
            <a:r>
              <a:rPr lang="ru-RU" altLang="en-US" sz="3300" b="1" dirty="0">
                <a:solidFill>
                  <a:srgbClr val="155E77"/>
                </a:solidFill>
              </a:rPr>
              <a:t>(70-105˚</a:t>
            </a:r>
            <a:r>
              <a:rPr lang="tr-TR" altLang="en-US" sz="3300" b="1" dirty="0">
                <a:solidFill>
                  <a:srgbClr val="155E77"/>
                </a:solidFill>
              </a:rPr>
              <a:t>C</a:t>
            </a:r>
            <a:r>
              <a:rPr lang="en-US" altLang="en-US" sz="3300" b="1" dirty="0">
                <a:solidFill>
                  <a:srgbClr val="155E77"/>
                </a:solidFill>
              </a:rPr>
              <a:t> cut</a:t>
            </a:r>
            <a:r>
              <a:rPr lang="ru-RU" altLang="en-US" sz="3300" b="1" dirty="0">
                <a:solidFill>
                  <a:srgbClr val="155E77"/>
                </a:solidFill>
              </a:rPr>
              <a:t>)</a:t>
            </a:r>
            <a:endParaRPr lang="de-DE" altLang="en-US" sz="3300" b="1" dirty="0">
              <a:solidFill>
                <a:srgbClr val="155E77"/>
              </a:solidFill>
            </a:endParaRPr>
          </a:p>
        </p:txBody>
      </p:sp>
      <p:grpSp>
        <p:nvGrpSpPr>
          <p:cNvPr id="109" name="Группа 108">
            <a:extLst>
              <a:ext uri="{FF2B5EF4-FFF2-40B4-BE49-F238E27FC236}">
                <a16:creationId xmlns:a16="http://schemas.microsoft.com/office/drawing/2014/main" id="{EFC52AC6-B5D4-43D9-84EE-D40073755C94}"/>
              </a:ext>
            </a:extLst>
          </p:cNvPr>
          <p:cNvGrpSpPr/>
          <p:nvPr/>
        </p:nvGrpSpPr>
        <p:grpSpPr>
          <a:xfrm>
            <a:off x="394283" y="3183821"/>
            <a:ext cx="8338689" cy="3146011"/>
            <a:chOff x="667125" y="2056696"/>
            <a:chExt cx="7909446" cy="2987095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1750CE7B-AFAC-4E35-BA03-A2C7735597F0}"/>
                </a:ext>
              </a:extLst>
            </p:cNvPr>
            <p:cNvSpPr/>
            <p:nvPr/>
          </p:nvSpPr>
          <p:spPr>
            <a:xfrm>
              <a:off x="5846454" y="2073629"/>
              <a:ext cx="2648782" cy="2970162"/>
            </a:xfrm>
            <a:prstGeom prst="rect">
              <a:avLst/>
            </a:prstGeom>
            <a:solidFill>
              <a:srgbClr val="AF864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5BE4863-A877-492C-9686-A7F5B666F0A8}"/>
                </a:ext>
              </a:extLst>
            </p:cNvPr>
            <p:cNvSpPr txBox="1"/>
            <p:nvPr/>
          </p:nvSpPr>
          <p:spPr>
            <a:xfrm>
              <a:off x="6102762" y="2056696"/>
              <a:ext cx="2111907" cy="526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4000" b="1">
                  <a:solidFill>
                    <a:srgbClr val="193F61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sz="3000" dirty="0" err="1">
                  <a:solidFill>
                    <a:srgbClr val="155E77"/>
                  </a:solidFill>
                  <a:latin typeface="+mn-lt"/>
                </a:rPr>
                <a:t>Isomalk</a:t>
              </a:r>
              <a:r>
                <a:rPr lang="ru-RU" sz="3000" dirty="0">
                  <a:solidFill>
                    <a:srgbClr val="155E77"/>
                  </a:solidFill>
                  <a:latin typeface="+mn-lt"/>
                </a:rPr>
                <a:t>-4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94702A0-6F37-4D0C-A112-7532FB13468F}"/>
                </a:ext>
              </a:extLst>
            </p:cNvPr>
            <p:cNvSpPr txBox="1"/>
            <p:nvPr/>
          </p:nvSpPr>
          <p:spPr>
            <a:xfrm>
              <a:off x="795837" y="2078776"/>
              <a:ext cx="2468576" cy="526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400">
                  <a:solidFill>
                    <a:srgbClr val="20517E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sz="3000" b="1" dirty="0">
                  <a:solidFill>
                    <a:srgbClr val="155E77"/>
                  </a:solidFill>
                  <a:latin typeface="+mn-lt"/>
                </a:rPr>
                <a:t>Isomerization</a:t>
              </a:r>
              <a:endParaRPr lang="ru-RU" sz="3000" b="1" dirty="0">
                <a:solidFill>
                  <a:srgbClr val="155E77"/>
                </a:solidFill>
                <a:latin typeface="+mn-l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C92857E-4F75-492F-A969-6A31D8F4C98E}"/>
                </a:ext>
              </a:extLst>
            </p:cNvPr>
            <p:cNvSpPr txBox="1"/>
            <p:nvPr/>
          </p:nvSpPr>
          <p:spPr>
            <a:xfrm>
              <a:off x="3357253" y="2078776"/>
              <a:ext cx="2371253" cy="526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400">
                  <a:solidFill>
                    <a:srgbClr val="20517E"/>
                  </a:solidFill>
                  <a:latin typeface="Qanelas" panose="00000500000000000000" pitchFamily="50" charset="-52"/>
                </a:defRPr>
              </a:lvl1pPr>
            </a:lstStyle>
            <a:p>
              <a:r>
                <a:rPr lang="en-US" sz="3000" b="1" dirty="0">
                  <a:solidFill>
                    <a:srgbClr val="155E77"/>
                  </a:solidFill>
                  <a:latin typeface="+mn-lt"/>
                </a:rPr>
                <a:t>Reforming</a:t>
              </a:r>
              <a:endParaRPr lang="ru-RU" sz="3000" b="1" dirty="0">
                <a:solidFill>
                  <a:srgbClr val="155E77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F9D86C-49DF-4ED6-803A-463EC96ECCC7}"/>
                </a:ext>
              </a:extLst>
            </p:cNvPr>
            <p:cNvSpPr txBox="1"/>
            <p:nvPr/>
          </p:nvSpPr>
          <p:spPr>
            <a:xfrm>
              <a:off x="667125" y="3960677"/>
              <a:ext cx="2545388" cy="351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4000" b="1">
                  <a:solidFill>
                    <a:srgbClr val="51A8D3"/>
                  </a:solidFill>
                  <a:latin typeface="Qanelas" panose="00000500000000000000" pitchFamily="50" charset="-52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2200" dirty="0">
                  <a:solidFill>
                    <a:srgbClr val="155E77"/>
                  </a:solidFill>
                  <a:latin typeface="+mn-lt"/>
                </a:rPr>
                <a:t>Low conversion</a:t>
              </a:r>
              <a:endParaRPr lang="ru-RU" sz="2200" dirty="0">
                <a:solidFill>
                  <a:srgbClr val="155E77"/>
                </a:solidFill>
                <a:latin typeface="+mn-lt"/>
              </a:endParaRPr>
            </a:p>
          </p:txBody>
        </p:sp>
        <p:grpSp>
          <p:nvGrpSpPr>
            <p:cNvPr id="40" name="Группа 39">
              <a:extLst>
                <a:ext uri="{FF2B5EF4-FFF2-40B4-BE49-F238E27FC236}">
                  <a16:creationId xmlns:a16="http://schemas.microsoft.com/office/drawing/2014/main" id="{E6DA199C-9D93-45A8-93AA-03B403B4EE3C}"/>
                </a:ext>
              </a:extLst>
            </p:cNvPr>
            <p:cNvGrpSpPr/>
            <p:nvPr/>
          </p:nvGrpSpPr>
          <p:grpSpPr>
            <a:xfrm>
              <a:off x="770583" y="2788408"/>
              <a:ext cx="4994537" cy="553999"/>
              <a:chOff x="475175" y="3489903"/>
              <a:chExt cx="5044243" cy="553999"/>
            </a:xfrm>
          </p:grpSpPr>
          <p:sp>
            <p:nvSpPr>
              <p:cNvPr id="3" name="Прямоугольник: скругленные углы 2">
                <a:extLst>
                  <a:ext uri="{FF2B5EF4-FFF2-40B4-BE49-F238E27FC236}">
                    <a16:creationId xmlns:a16="http://schemas.microsoft.com/office/drawing/2014/main" id="{8AA92FFB-25FE-48AB-B7A0-D1D3E62568FE}"/>
                  </a:ext>
                </a:extLst>
              </p:cNvPr>
              <p:cNvSpPr/>
              <p:nvPr/>
            </p:nvSpPr>
            <p:spPr>
              <a:xfrm>
                <a:off x="549371" y="3489903"/>
                <a:ext cx="4895850" cy="553999"/>
              </a:xfrm>
              <a:prstGeom prst="roundRect">
                <a:avLst/>
              </a:prstGeom>
              <a:solidFill>
                <a:srgbClr val="AF864F">
                  <a:alpha val="60000"/>
                </a:srgbClr>
              </a:solidFill>
              <a:ln w="25400">
                <a:solidFill>
                  <a:srgbClr val="155E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A7C08A3F-A7EE-496D-8002-DE5AE7DA947C}"/>
                  </a:ext>
                </a:extLst>
              </p:cNvPr>
              <p:cNvSpPr/>
              <p:nvPr/>
            </p:nvSpPr>
            <p:spPr>
              <a:xfrm>
                <a:off x="475175" y="3519415"/>
                <a:ext cx="5044243" cy="490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700" b="1" dirty="0">
                    <a:solidFill>
                      <a:srgbClr val="155E77"/>
                    </a:solidFill>
                  </a:rPr>
                  <a:t>Distribution of </a:t>
                </a:r>
                <a:r>
                  <a:rPr lang="ru-RU" sz="1700" b="1" dirty="0">
                    <a:solidFill>
                      <a:srgbClr val="155E77"/>
                    </a:solidFill>
                  </a:rPr>
                  <a:t>70-105</a:t>
                </a:r>
                <a:r>
                  <a:rPr lang="ru-RU" altLang="en-US" sz="1700" b="1" dirty="0">
                    <a:solidFill>
                      <a:srgbClr val="155E77"/>
                    </a:solidFill>
                  </a:rPr>
                  <a:t>°</a:t>
                </a:r>
                <a:r>
                  <a:rPr lang="ru-RU" sz="1700" b="1" dirty="0">
                    <a:solidFill>
                      <a:srgbClr val="155E77"/>
                    </a:solidFill>
                  </a:rPr>
                  <a:t>С </a:t>
                </a:r>
                <a:r>
                  <a:rPr lang="en-US" sz="1700" b="1" dirty="0">
                    <a:solidFill>
                      <a:srgbClr val="155E77"/>
                    </a:solidFill>
                  </a:rPr>
                  <a:t>cut between these two units reduces their operating performances </a:t>
                </a:r>
                <a:endParaRPr lang="ru-RU" sz="1700" b="1" dirty="0">
                  <a:solidFill>
                    <a:srgbClr val="155E77"/>
                  </a:solidFill>
                </a:endParaRPr>
              </a:p>
            </p:txBody>
          </p:sp>
        </p:grpSp>
        <p:sp>
          <p:nvSpPr>
            <p:cNvPr id="38" name="Стрелка: вниз 37">
              <a:extLst>
                <a:ext uri="{FF2B5EF4-FFF2-40B4-BE49-F238E27FC236}">
                  <a16:creationId xmlns:a16="http://schemas.microsoft.com/office/drawing/2014/main" id="{0F02EB71-542E-493A-950F-BDE4A2C81FB6}"/>
                </a:ext>
              </a:extLst>
            </p:cNvPr>
            <p:cNvSpPr/>
            <p:nvPr/>
          </p:nvSpPr>
          <p:spPr>
            <a:xfrm>
              <a:off x="1781833" y="3514444"/>
              <a:ext cx="315973" cy="360999"/>
            </a:xfrm>
            <a:prstGeom prst="downArrow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AF864F"/>
                </a:solidFill>
              </a:endParaRPr>
            </a:p>
          </p:txBody>
        </p:sp>
        <p:sp>
          <p:nvSpPr>
            <p:cNvPr id="39" name="Стрелка: вниз 38">
              <a:extLst>
                <a:ext uri="{FF2B5EF4-FFF2-40B4-BE49-F238E27FC236}">
                  <a16:creationId xmlns:a16="http://schemas.microsoft.com/office/drawing/2014/main" id="{ACA2C906-D236-4316-8923-98F4D740A96E}"/>
                </a:ext>
              </a:extLst>
            </p:cNvPr>
            <p:cNvSpPr/>
            <p:nvPr/>
          </p:nvSpPr>
          <p:spPr>
            <a:xfrm>
              <a:off x="4356795" y="3514444"/>
              <a:ext cx="315973" cy="360999"/>
            </a:xfrm>
            <a:prstGeom prst="downArrow">
              <a:avLst/>
            </a:prstGeom>
            <a:solidFill>
              <a:srgbClr val="AF8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AF864F"/>
                </a:solidFill>
              </a:endParaRP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D317A3BD-99BC-4034-8C2A-7E86C134833A}"/>
                </a:ext>
              </a:extLst>
            </p:cNvPr>
            <p:cNvSpPr/>
            <p:nvPr/>
          </p:nvSpPr>
          <p:spPr>
            <a:xfrm>
              <a:off x="782291" y="4611186"/>
              <a:ext cx="2315057" cy="351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b="1" dirty="0">
                  <a:solidFill>
                    <a:srgbClr val="155E77"/>
                  </a:solidFill>
                </a:rPr>
                <a:t>High cracking</a:t>
              </a:r>
              <a:endParaRPr lang="ru-RU" sz="2200" b="1" dirty="0">
                <a:solidFill>
                  <a:srgbClr val="155E77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AF41F97-ABC9-4506-9E0F-36A235069CB5}"/>
                </a:ext>
              </a:extLst>
            </p:cNvPr>
            <p:cNvSpPr txBox="1"/>
            <p:nvPr/>
          </p:nvSpPr>
          <p:spPr>
            <a:xfrm>
              <a:off x="2999694" y="3960677"/>
              <a:ext cx="3030174" cy="608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4000" b="1">
                  <a:solidFill>
                    <a:srgbClr val="51A8D3"/>
                  </a:solidFill>
                  <a:latin typeface="Qanelas" panose="00000500000000000000" pitchFamily="50" charset="-52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2200" dirty="0">
                  <a:solidFill>
                    <a:srgbClr val="155E77"/>
                  </a:solidFill>
                  <a:latin typeface="+mn-lt"/>
                </a:rPr>
                <a:t>Low aromatization </a:t>
              </a:r>
            </a:p>
            <a:p>
              <a:pPr>
                <a:lnSpc>
                  <a:spcPct val="80000"/>
                </a:lnSpc>
              </a:pPr>
              <a:r>
                <a:rPr lang="en-US" sz="2200" dirty="0">
                  <a:solidFill>
                    <a:srgbClr val="155E77"/>
                  </a:solidFill>
                  <a:latin typeface="+mn-lt"/>
                </a:rPr>
                <a:t>level</a:t>
              </a:r>
              <a:endParaRPr lang="ru-RU" sz="2200" dirty="0">
                <a:solidFill>
                  <a:srgbClr val="155E77"/>
                </a:solidFill>
                <a:latin typeface="+mn-lt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87151DDD-060F-41DE-AC3E-4E4C8285030A}"/>
                </a:ext>
              </a:extLst>
            </p:cNvPr>
            <p:cNvSpPr/>
            <p:nvPr/>
          </p:nvSpPr>
          <p:spPr>
            <a:xfrm>
              <a:off x="3357253" y="4611186"/>
              <a:ext cx="2315057" cy="351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b="1" dirty="0">
                  <a:solidFill>
                    <a:srgbClr val="155E77"/>
                  </a:solidFill>
                </a:rPr>
                <a:t>High cracking</a:t>
              </a:r>
              <a:endParaRPr lang="ru-RU" sz="2200" b="1" dirty="0">
                <a:solidFill>
                  <a:srgbClr val="155E77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CF35FB-BD3B-476F-AFA0-FAC0078300F0}"/>
                </a:ext>
              </a:extLst>
            </p:cNvPr>
            <p:cNvSpPr txBox="1"/>
            <p:nvPr/>
          </p:nvSpPr>
          <p:spPr>
            <a:xfrm>
              <a:off x="6479185" y="4427688"/>
              <a:ext cx="2097386" cy="5534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000" b="1">
                  <a:solidFill>
                    <a:srgbClr val="193F61"/>
                  </a:solidFill>
                  <a:latin typeface="Qanelas" panose="00000500000000000000" pitchFamily="50" charset="-52"/>
                </a:defRPr>
              </a:lvl1pPr>
            </a:lstStyle>
            <a:p>
              <a:pPr algn="l">
                <a:lnSpc>
                  <a:spcPct val="70000"/>
                </a:lnSpc>
              </a:pPr>
              <a:r>
                <a:rPr lang="en-US" dirty="0">
                  <a:solidFill>
                    <a:srgbClr val="155E77"/>
                  </a:solidFill>
                  <a:latin typeface="+mn-lt"/>
                </a:rPr>
                <a:t>Oxide</a:t>
              </a:r>
              <a:endParaRPr lang="ru-RU" dirty="0">
                <a:solidFill>
                  <a:srgbClr val="155E77"/>
                </a:solidFill>
                <a:latin typeface="+mn-lt"/>
              </a:endParaRPr>
            </a:p>
            <a:p>
              <a:pPr algn="l">
                <a:lnSpc>
                  <a:spcPct val="70000"/>
                </a:lnSpc>
              </a:pPr>
              <a:r>
                <a:rPr lang="en-US" dirty="0">
                  <a:solidFill>
                    <a:srgbClr val="155E77"/>
                  </a:solidFill>
                  <a:latin typeface="+mn-lt"/>
                </a:rPr>
                <a:t>Catalyst</a:t>
              </a:r>
              <a:r>
                <a:rPr lang="ru-RU" dirty="0">
                  <a:solidFill>
                    <a:srgbClr val="155E77"/>
                  </a:solidFill>
                  <a:latin typeface="+mn-lt"/>
                </a:rPr>
                <a:t> </a:t>
              </a:r>
              <a:r>
                <a:rPr lang="en-US" sz="2400" dirty="0">
                  <a:solidFill>
                    <a:srgbClr val="AF864F"/>
                  </a:solidFill>
                  <a:latin typeface="+mn-lt"/>
                </a:rPr>
                <a:t>SI</a:t>
              </a:r>
              <a:r>
                <a:rPr lang="ru-RU" sz="2400" dirty="0">
                  <a:solidFill>
                    <a:srgbClr val="AF864F"/>
                  </a:solidFill>
                  <a:latin typeface="+mn-lt"/>
                </a:rPr>
                <a:t>-4</a:t>
              </a:r>
            </a:p>
          </p:txBody>
        </p:sp>
        <p:pic>
          <p:nvPicPr>
            <p:cNvPr id="57" name="Рисунок 56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2DD33AD7-28BE-4001-9755-06D723873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5180" y="4455015"/>
              <a:ext cx="409073" cy="408727"/>
            </a:xfrm>
            <a:prstGeom prst="rect">
              <a:avLst/>
            </a:prstGeom>
          </p:spPr>
        </p:pic>
        <p:grpSp>
          <p:nvGrpSpPr>
            <p:cNvPr id="99" name="Группа 98">
              <a:extLst>
                <a:ext uri="{FF2B5EF4-FFF2-40B4-BE49-F238E27FC236}">
                  <a16:creationId xmlns:a16="http://schemas.microsoft.com/office/drawing/2014/main" id="{D9BD2993-D290-4C3F-BC36-F4AA8BF8680B}"/>
                </a:ext>
              </a:extLst>
            </p:cNvPr>
            <p:cNvGrpSpPr/>
            <p:nvPr/>
          </p:nvGrpSpPr>
          <p:grpSpPr>
            <a:xfrm>
              <a:off x="5918484" y="2741472"/>
              <a:ext cx="2582296" cy="1444193"/>
              <a:chOff x="5726015" y="3423012"/>
              <a:chExt cx="2582296" cy="1444193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B51DE97D-4C13-4DC8-9511-60D5901F1281}"/>
                  </a:ext>
                </a:extLst>
              </p:cNvPr>
              <p:cNvSpPr txBox="1"/>
              <p:nvPr/>
            </p:nvSpPr>
            <p:spPr>
              <a:xfrm>
                <a:off x="6286716" y="3831161"/>
                <a:ext cx="1929980" cy="327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ru-RU"/>
                </a:defPPr>
                <a:lvl1pPr algn="ctr">
                  <a:defRPr sz="2400">
                    <a:solidFill>
                      <a:srgbClr val="20517E"/>
                    </a:solidFill>
                    <a:latin typeface="Qanelas" panose="00000500000000000000" pitchFamily="50" charset="-52"/>
                  </a:defRPr>
                </a:lvl1pPr>
              </a:lstStyle>
              <a:p>
                <a:pPr>
                  <a:lnSpc>
                    <a:spcPct val="80000"/>
                  </a:lnSpc>
                </a:pPr>
                <a:r>
                  <a:rPr lang="en-US" sz="2000" b="1" dirty="0">
                    <a:solidFill>
                      <a:srgbClr val="155E77"/>
                    </a:solidFill>
                    <a:latin typeface="+mn-lt"/>
                  </a:rPr>
                  <a:t>Yield</a:t>
                </a:r>
                <a:r>
                  <a:rPr lang="ru-RU" sz="2000" b="1" dirty="0">
                    <a:solidFill>
                      <a:srgbClr val="AF864F"/>
                    </a:solidFill>
                    <a:latin typeface="+mn-lt"/>
                  </a:rPr>
                  <a:t> 93-95%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062A1B9B-12DF-4ED5-8A5F-ECC99A7BB7F7}"/>
                  </a:ext>
                </a:extLst>
              </p:cNvPr>
              <p:cNvSpPr txBox="1"/>
              <p:nvPr/>
            </p:nvSpPr>
            <p:spPr>
              <a:xfrm>
                <a:off x="6855723" y="4230998"/>
                <a:ext cx="1452588" cy="327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ru-RU"/>
                </a:defPPr>
                <a:lvl1pPr algn="ctr">
                  <a:defRPr sz="2400">
                    <a:solidFill>
                      <a:srgbClr val="20517E"/>
                    </a:solidFill>
                    <a:latin typeface="Qanelas" panose="00000500000000000000" pitchFamily="50" charset="-52"/>
                  </a:defRPr>
                </a:lvl1pPr>
              </a:lstStyle>
              <a:p>
                <a:pPr>
                  <a:lnSpc>
                    <a:spcPct val="80000"/>
                  </a:lnSpc>
                </a:pPr>
                <a:r>
                  <a:rPr lang="en-US" sz="2000" b="1" dirty="0">
                    <a:solidFill>
                      <a:srgbClr val="155E77"/>
                    </a:solidFill>
                    <a:latin typeface="+mn-lt"/>
                  </a:rPr>
                  <a:t>RON</a:t>
                </a:r>
                <a:r>
                  <a:rPr lang="ru-RU" sz="2000" b="1" dirty="0">
                    <a:solidFill>
                      <a:srgbClr val="AF864F"/>
                    </a:solidFill>
                    <a:latin typeface="+mn-lt"/>
                  </a:rPr>
                  <a:t> 85-87</a:t>
                </a:r>
              </a:p>
            </p:txBody>
          </p:sp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id="{0A5CF7E9-F9FB-436B-9CE3-44595C41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7458" y="4867205"/>
                <a:ext cx="1578328" cy="0"/>
              </a:xfrm>
              <a:prstGeom prst="line">
                <a:avLst/>
              </a:prstGeom>
              <a:noFill/>
              <a:ln w="12700">
                <a:solidFill>
                  <a:srgbClr val="AF86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83052858-C5AB-4BA4-AEFA-AD740915CDD3}"/>
                  </a:ext>
                </a:extLst>
              </p:cNvPr>
              <p:cNvSpPr txBox="1"/>
              <p:nvPr/>
            </p:nvSpPr>
            <p:spPr>
              <a:xfrm>
                <a:off x="5726015" y="3423012"/>
                <a:ext cx="2540734" cy="327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ru-RU"/>
                </a:defPPr>
                <a:lvl1pPr algn="ctr">
                  <a:defRPr sz="2400">
                    <a:solidFill>
                      <a:srgbClr val="20517E"/>
                    </a:solidFill>
                    <a:latin typeface="Qanelas" panose="00000500000000000000" pitchFamily="50" charset="-52"/>
                  </a:defRPr>
                </a:lvl1pPr>
              </a:lstStyle>
              <a:p>
                <a:pPr>
                  <a:lnSpc>
                    <a:spcPct val="80000"/>
                  </a:lnSpc>
                </a:pPr>
                <a:r>
                  <a:rPr lang="en-US" sz="2000" b="1" dirty="0">
                    <a:solidFill>
                      <a:srgbClr val="155E77"/>
                    </a:solidFill>
                    <a:latin typeface="+mn-lt"/>
                  </a:rPr>
                  <a:t>Selectivity</a:t>
                </a:r>
                <a:r>
                  <a:rPr lang="ru-RU" sz="2000" b="1" dirty="0">
                    <a:solidFill>
                      <a:srgbClr val="AF864F"/>
                    </a:solidFill>
                    <a:latin typeface="+mn-lt"/>
                  </a:rPr>
                  <a:t> 95%</a:t>
                </a:r>
              </a:p>
            </p:txBody>
          </p:sp>
          <p:sp>
            <p:nvSpPr>
              <p:cNvPr id="105" name="Прямоугольник 104">
                <a:extLst>
                  <a:ext uri="{FF2B5EF4-FFF2-40B4-BE49-F238E27FC236}">
                    <a16:creationId xmlns:a16="http://schemas.microsoft.com/office/drawing/2014/main" id="{CC1AB528-227D-428C-8837-C5AFAF0B60D0}"/>
                  </a:ext>
                </a:extLst>
              </p:cNvPr>
              <p:cNvSpPr/>
              <p:nvPr/>
            </p:nvSpPr>
            <p:spPr>
              <a:xfrm>
                <a:off x="5942886" y="3768045"/>
                <a:ext cx="257401" cy="1096435"/>
              </a:xfrm>
              <a:prstGeom prst="rect">
                <a:avLst/>
              </a:prstGeom>
              <a:gradFill flip="none" rotWithShape="1">
                <a:gsLst>
                  <a:gs pos="10000">
                    <a:srgbClr val="AF864F"/>
                  </a:gs>
                  <a:gs pos="91000">
                    <a:srgbClr val="155E77"/>
                  </a:gs>
                  <a:gs pos="100000">
                    <a:srgbClr val="155E77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05">
                <a:extLst>
                  <a:ext uri="{FF2B5EF4-FFF2-40B4-BE49-F238E27FC236}">
                    <a16:creationId xmlns:a16="http://schemas.microsoft.com/office/drawing/2014/main" id="{AD3DC7ED-2630-4B80-A5A1-B0C163FAABAC}"/>
                  </a:ext>
                </a:extLst>
              </p:cNvPr>
              <p:cNvSpPr/>
              <p:nvPr/>
            </p:nvSpPr>
            <p:spPr>
              <a:xfrm>
                <a:off x="6485809" y="4176194"/>
                <a:ext cx="257401" cy="688287"/>
              </a:xfrm>
              <a:prstGeom prst="rect">
                <a:avLst/>
              </a:prstGeom>
              <a:gradFill flip="none" rotWithShape="1">
                <a:gsLst>
                  <a:gs pos="11000">
                    <a:srgbClr val="AF864F"/>
                  </a:gs>
                  <a:gs pos="91000">
                    <a:srgbClr val="155E77"/>
                  </a:gs>
                  <a:gs pos="100000">
                    <a:srgbClr val="155E77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06">
                <a:extLst>
                  <a:ext uri="{FF2B5EF4-FFF2-40B4-BE49-F238E27FC236}">
                    <a16:creationId xmlns:a16="http://schemas.microsoft.com/office/drawing/2014/main" id="{039E203F-1FDA-4618-98C3-70C1B1BA297B}"/>
                  </a:ext>
                </a:extLst>
              </p:cNvPr>
              <p:cNvSpPr/>
              <p:nvPr/>
            </p:nvSpPr>
            <p:spPr>
              <a:xfrm>
                <a:off x="7023975" y="4571205"/>
                <a:ext cx="257401" cy="293276"/>
              </a:xfrm>
              <a:prstGeom prst="rect">
                <a:avLst/>
              </a:prstGeom>
              <a:gradFill flip="none" rotWithShape="1">
                <a:gsLst>
                  <a:gs pos="5000">
                    <a:srgbClr val="AF864F"/>
                  </a:gs>
                  <a:gs pos="91000">
                    <a:srgbClr val="155E77"/>
                  </a:gs>
                  <a:gs pos="100000">
                    <a:srgbClr val="155E77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AF1CCC49-5460-4EDD-977B-8D4E433AC753}"/>
              </a:ext>
            </a:extLst>
          </p:cNvPr>
          <p:cNvGrpSpPr/>
          <p:nvPr/>
        </p:nvGrpSpPr>
        <p:grpSpPr>
          <a:xfrm>
            <a:off x="540840" y="2134072"/>
            <a:ext cx="8077950" cy="1049749"/>
            <a:chOff x="719361" y="1009250"/>
            <a:chExt cx="11072589" cy="1475039"/>
          </a:xfrm>
          <a:solidFill>
            <a:srgbClr val="CFB695"/>
          </a:solidFill>
        </p:grpSpPr>
        <p:sp>
          <p:nvSpPr>
            <p:cNvPr id="44" name="Выноска: стрелка вниз 25">
              <a:extLst>
                <a:ext uri="{FF2B5EF4-FFF2-40B4-BE49-F238E27FC236}">
                  <a16:creationId xmlns:a16="http://schemas.microsoft.com/office/drawing/2014/main" id="{F20C1DEE-4CAC-44DB-8820-616AD52B355F}"/>
                </a:ext>
              </a:extLst>
            </p:cNvPr>
            <p:cNvSpPr/>
            <p:nvPr/>
          </p:nvSpPr>
          <p:spPr>
            <a:xfrm>
              <a:off x="719361" y="1009250"/>
              <a:ext cx="7245054" cy="1475039"/>
            </a:xfrm>
            <a:prstGeom prst="downArrowCallout">
              <a:avLst>
                <a:gd name="adj1" fmla="val 23297"/>
                <a:gd name="adj2" fmla="val 25000"/>
                <a:gd name="adj3" fmla="val 25000"/>
                <a:gd name="adj4" fmla="val 649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55E77"/>
                </a:solidFill>
              </a:endParaRPr>
            </a:p>
          </p:txBody>
        </p:sp>
        <p:sp>
          <p:nvSpPr>
            <p:cNvPr id="46" name="Выноска: стрелка вниз 25">
              <a:extLst>
                <a:ext uri="{FF2B5EF4-FFF2-40B4-BE49-F238E27FC236}">
                  <a16:creationId xmlns:a16="http://schemas.microsoft.com/office/drawing/2014/main" id="{B5CB0191-06E7-42CE-9118-8959C63574ED}"/>
                </a:ext>
              </a:extLst>
            </p:cNvPr>
            <p:cNvSpPr/>
            <p:nvPr/>
          </p:nvSpPr>
          <p:spPr>
            <a:xfrm>
              <a:off x="7889431" y="1009250"/>
              <a:ext cx="3902519" cy="1475039"/>
            </a:xfrm>
            <a:prstGeom prst="downArrowCallout">
              <a:avLst>
                <a:gd name="adj1" fmla="val 23297"/>
                <a:gd name="adj2" fmla="val 25000"/>
                <a:gd name="adj3" fmla="val 25000"/>
                <a:gd name="adj4" fmla="val 649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55E77"/>
                </a:solidFill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6CCAF98-5D39-4981-B627-9B53C8C70E4F}"/>
              </a:ext>
            </a:extLst>
          </p:cNvPr>
          <p:cNvSpPr txBox="1"/>
          <p:nvPr/>
        </p:nvSpPr>
        <p:spPr>
          <a:xfrm>
            <a:off x="529980" y="2072403"/>
            <a:ext cx="8084040" cy="6924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rgbClr val="20517E"/>
                </a:solidFill>
                <a:latin typeface="Qanelas" panose="00000500000000000000" pitchFamily="50" charset="-52"/>
              </a:defRPr>
            </a:lvl1pPr>
          </a:lstStyle>
          <a:p>
            <a:r>
              <a:rPr lang="en-US" sz="3900" b="1" dirty="0">
                <a:solidFill>
                  <a:srgbClr val="155E77"/>
                </a:solidFill>
                <a:latin typeface="+mn-lt"/>
              </a:rPr>
              <a:t>C</a:t>
            </a:r>
            <a:r>
              <a:rPr lang="ru-RU" sz="3900" b="1" baseline="-25000" dirty="0">
                <a:solidFill>
                  <a:srgbClr val="155E77"/>
                </a:solidFill>
                <a:latin typeface="+mn-lt"/>
              </a:rPr>
              <a:t>7</a:t>
            </a:r>
            <a:r>
              <a:rPr lang="en-US" sz="3900" b="1" baseline="-25000" dirty="0">
                <a:solidFill>
                  <a:srgbClr val="155E77"/>
                </a:solidFill>
                <a:latin typeface="+mn-lt"/>
              </a:rPr>
              <a:t> </a:t>
            </a:r>
            <a:r>
              <a:rPr lang="en-US" sz="3900" b="1" dirty="0">
                <a:solidFill>
                  <a:srgbClr val="155E77"/>
                </a:solidFill>
                <a:latin typeface="+mn-lt"/>
              </a:rPr>
              <a:t>hydrocarbons processing </a:t>
            </a:r>
            <a:r>
              <a:rPr lang="ru-RU" sz="3900" b="1" dirty="0">
                <a:solidFill>
                  <a:srgbClr val="155E77"/>
                </a:solidFill>
                <a:latin typeface="+mn-lt"/>
              </a:rPr>
              <a:t> 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9CC2871-F446-486E-83C4-2D8FF7849B01}"/>
              </a:ext>
            </a:extLst>
          </p:cNvPr>
          <p:cNvSpPr/>
          <p:nvPr/>
        </p:nvSpPr>
        <p:spPr>
          <a:xfrm>
            <a:off x="0" y="6519446"/>
            <a:ext cx="3493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B99464"/>
                </a:solidFill>
              </a:rPr>
              <a:t>Scientific Industrial Enterprise </a:t>
            </a:r>
            <a:r>
              <a:rPr lang="en-US" sz="1600" dirty="0" err="1">
                <a:solidFill>
                  <a:srgbClr val="155E77"/>
                </a:solidFill>
              </a:rPr>
              <a:t>Neftehim</a:t>
            </a:r>
            <a:endParaRPr lang="ru-RU" sz="1600" dirty="0">
              <a:solidFill>
                <a:srgbClr val="155E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8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1898</TotalTime>
  <Words>825</Words>
  <Application>Microsoft Office PowerPoint</Application>
  <PresentationFormat>Экран (4:3)</PresentationFormat>
  <Paragraphs>222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Презентация PowerPoint</vt:lpstr>
      <vt:lpstr>Technology of  SIE NEFTEHIM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zubair ahmed</dc:creator>
  <cp:lastModifiedBy>Пак Елена Руслановна</cp:lastModifiedBy>
  <cp:revision>89</cp:revision>
  <cp:lastPrinted>2019-11-19T11:01:43Z</cp:lastPrinted>
  <dcterms:created xsi:type="dcterms:W3CDTF">2019-09-22T05:50:47Z</dcterms:created>
  <dcterms:modified xsi:type="dcterms:W3CDTF">2020-02-06T11:43:43Z</dcterms:modified>
</cp:coreProperties>
</file>